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8"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8" r:id="rId14"/>
    <p:sldId id="270" r:id="rId15"/>
  </p:sldIdLst>
  <p:sldSz cx="9144000" cy="6858000" type="screen4x3"/>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7CD1F9-A50A-4C0A-B242-A8908339A82D}">
  <a:tblStyle styleId="{097CD1F9-A50A-4C0A-B242-A8908339A82D}" styleName="Table_0">
    <a:wholeTbl>
      <a:tcTxStyle b="off" i="off">
        <a:font>
          <a:latin typeface="Cambria"/>
          <a:ea typeface="Cambria"/>
          <a:cs typeface="Cambri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CA653C-D371-4804-A030-A9662EF3C4FB}" styleName="Table_1">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mbria"/>
          <a:ea typeface="Cambria"/>
          <a:cs typeface="Cambria"/>
        </a:font>
        <a:schemeClr val="lt1"/>
      </a:tcTxStyle>
      <a:tcStyle>
        <a:tcBdr/>
        <a:fill>
          <a:solidFill>
            <a:schemeClr val="dk1"/>
          </a:solidFill>
        </a:fill>
      </a:tcStyle>
    </a:lastCol>
    <a:firstCol>
      <a:tcTxStyle b="on" i="off">
        <a:font>
          <a:latin typeface="Cambria"/>
          <a:ea typeface="Cambria"/>
          <a:cs typeface="Cambria"/>
        </a:font>
        <a:schemeClr val="lt1"/>
      </a:tcTxStyle>
      <a:tcStyle>
        <a:tcBdr/>
        <a:fill>
          <a:solidFill>
            <a:schemeClr val="dk1"/>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4674"/>
  </p:normalViewPr>
  <p:slideViewPr>
    <p:cSldViewPr snapToGrid="0" snapToObjects="1">
      <p:cViewPr>
        <p:scale>
          <a:sx n="110" d="100"/>
          <a:sy n="110" d="100"/>
        </p:scale>
        <p:origin x="1236" y="34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'[DG.xlsx]DG stock'!$C$1</c:f>
              <c:strCache>
                <c:ptCount val="1"/>
                <c:pt idx="0">
                  <c:v>Volume (in mm)</c:v>
                </c:pt>
              </c:strCache>
            </c:strRef>
          </c:tx>
          <c:spPr>
            <a:solidFill>
              <a:schemeClr val="accent4"/>
            </a:solidFill>
            <a:ln>
              <a:noFill/>
            </a:ln>
            <a:effectLst/>
          </c:spPr>
          <c:invertIfNegative val="0"/>
          <c:cat>
            <c:numRef>
              <c:f>'[DG.xlsx]DG stock'!$A$2:$A$253</c:f>
              <c:numCache>
                <c:formatCode>m/d/yyyy</c:formatCode>
                <c:ptCount val="252"/>
                <c:pt idx="0">
                  <c:v>43438</c:v>
                </c:pt>
                <c:pt idx="1">
                  <c:v>43440</c:v>
                </c:pt>
                <c:pt idx="2">
                  <c:v>43441</c:v>
                </c:pt>
                <c:pt idx="3">
                  <c:v>43444</c:v>
                </c:pt>
                <c:pt idx="4">
                  <c:v>43445</c:v>
                </c:pt>
                <c:pt idx="5">
                  <c:v>43446</c:v>
                </c:pt>
                <c:pt idx="6">
                  <c:v>43447</c:v>
                </c:pt>
                <c:pt idx="7">
                  <c:v>43448</c:v>
                </c:pt>
                <c:pt idx="8">
                  <c:v>43451</c:v>
                </c:pt>
                <c:pt idx="9">
                  <c:v>43452</c:v>
                </c:pt>
                <c:pt idx="10">
                  <c:v>43453</c:v>
                </c:pt>
                <c:pt idx="11">
                  <c:v>43454</c:v>
                </c:pt>
                <c:pt idx="12">
                  <c:v>43455</c:v>
                </c:pt>
                <c:pt idx="13">
                  <c:v>43458</c:v>
                </c:pt>
                <c:pt idx="14">
                  <c:v>43460</c:v>
                </c:pt>
                <c:pt idx="15">
                  <c:v>43461</c:v>
                </c:pt>
                <c:pt idx="16">
                  <c:v>43462</c:v>
                </c:pt>
                <c:pt idx="17">
                  <c:v>43465</c:v>
                </c:pt>
                <c:pt idx="18">
                  <c:v>43467</c:v>
                </c:pt>
                <c:pt idx="19">
                  <c:v>43468</c:v>
                </c:pt>
                <c:pt idx="20">
                  <c:v>43469</c:v>
                </c:pt>
                <c:pt idx="21">
                  <c:v>43472</c:v>
                </c:pt>
                <c:pt idx="22">
                  <c:v>43473</c:v>
                </c:pt>
                <c:pt idx="23">
                  <c:v>43474</c:v>
                </c:pt>
                <c:pt idx="24">
                  <c:v>43475</c:v>
                </c:pt>
                <c:pt idx="25">
                  <c:v>43476</c:v>
                </c:pt>
                <c:pt idx="26">
                  <c:v>43479</c:v>
                </c:pt>
                <c:pt idx="27">
                  <c:v>43480</c:v>
                </c:pt>
                <c:pt idx="28">
                  <c:v>43481</c:v>
                </c:pt>
                <c:pt idx="29">
                  <c:v>43482</c:v>
                </c:pt>
                <c:pt idx="30">
                  <c:v>43483</c:v>
                </c:pt>
                <c:pt idx="31">
                  <c:v>43487</c:v>
                </c:pt>
                <c:pt idx="32">
                  <c:v>43488</c:v>
                </c:pt>
                <c:pt idx="33">
                  <c:v>43489</c:v>
                </c:pt>
                <c:pt idx="34">
                  <c:v>43490</c:v>
                </c:pt>
                <c:pt idx="35">
                  <c:v>43493</c:v>
                </c:pt>
                <c:pt idx="36">
                  <c:v>43494</c:v>
                </c:pt>
                <c:pt idx="37">
                  <c:v>43495</c:v>
                </c:pt>
                <c:pt idx="38">
                  <c:v>43496</c:v>
                </c:pt>
                <c:pt idx="39">
                  <c:v>43497</c:v>
                </c:pt>
                <c:pt idx="40">
                  <c:v>43500</c:v>
                </c:pt>
                <c:pt idx="41">
                  <c:v>43501</c:v>
                </c:pt>
                <c:pt idx="42">
                  <c:v>43502</c:v>
                </c:pt>
                <c:pt idx="43">
                  <c:v>43503</c:v>
                </c:pt>
                <c:pt idx="44">
                  <c:v>43504</c:v>
                </c:pt>
                <c:pt idx="45">
                  <c:v>43507</c:v>
                </c:pt>
                <c:pt idx="46">
                  <c:v>43508</c:v>
                </c:pt>
                <c:pt idx="47">
                  <c:v>43509</c:v>
                </c:pt>
                <c:pt idx="48">
                  <c:v>43510</c:v>
                </c:pt>
                <c:pt idx="49">
                  <c:v>43511</c:v>
                </c:pt>
                <c:pt idx="50">
                  <c:v>43515</c:v>
                </c:pt>
                <c:pt idx="51">
                  <c:v>43516</c:v>
                </c:pt>
                <c:pt idx="52">
                  <c:v>43517</c:v>
                </c:pt>
                <c:pt idx="53">
                  <c:v>43518</c:v>
                </c:pt>
                <c:pt idx="54">
                  <c:v>43521</c:v>
                </c:pt>
                <c:pt idx="55">
                  <c:v>43522</c:v>
                </c:pt>
                <c:pt idx="56">
                  <c:v>43523</c:v>
                </c:pt>
                <c:pt idx="57">
                  <c:v>43524</c:v>
                </c:pt>
                <c:pt idx="58">
                  <c:v>43525</c:v>
                </c:pt>
                <c:pt idx="59">
                  <c:v>43528</c:v>
                </c:pt>
                <c:pt idx="60">
                  <c:v>43529</c:v>
                </c:pt>
                <c:pt idx="61">
                  <c:v>43530</c:v>
                </c:pt>
                <c:pt idx="62">
                  <c:v>43531</c:v>
                </c:pt>
                <c:pt idx="63">
                  <c:v>43532</c:v>
                </c:pt>
                <c:pt idx="64">
                  <c:v>43535</c:v>
                </c:pt>
                <c:pt idx="65">
                  <c:v>43536</c:v>
                </c:pt>
                <c:pt idx="66">
                  <c:v>43537</c:v>
                </c:pt>
                <c:pt idx="67">
                  <c:v>43538</c:v>
                </c:pt>
                <c:pt idx="68">
                  <c:v>43539</c:v>
                </c:pt>
                <c:pt idx="69">
                  <c:v>43542</c:v>
                </c:pt>
                <c:pt idx="70">
                  <c:v>43543</c:v>
                </c:pt>
                <c:pt idx="71">
                  <c:v>43544</c:v>
                </c:pt>
                <c:pt idx="72">
                  <c:v>43545</c:v>
                </c:pt>
                <c:pt idx="73">
                  <c:v>43546</c:v>
                </c:pt>
                <c:pt idx="74">
                  <c:v>43549</c:v>
                </c:pt>
                <c:pt idx="75">
                  <c:v>43550</c:v>
                </c:pt>
                <c:pt idx="76">
                  <c:v>43551</c:v>
                </c:pt>
                <c:pt idx="77">
                  <c:v>43552</c:v>
                </c:pt>
                <c:pt idx="78">
                  <c:v>43553</c:v>
                </c:pt>
                <c:pt idx="79">
                  <c:v>43556</c:v>
                </c:pt>
                <c:pt idx="80">
                  <c:v>43557</c:v>
                </c:pt>
                <c:pt idx="81">
                  <c:v>43558</c:v>
                </c:pt>
                <c:pt idx="82">
                  <c:v>43559</c:v>
                </c:pt>
                <c:pt idx="83">
                  <c:v>43560</c:v>
                </c:pt>
                <c:pt idx="84">
                  <c:v>43563</c:v>
                </c:pt>
                <c:pt idx="85">
                  <c:v>43564</c:v>
                </c:pt>
                <c:pt idx="86">
                  <c:v>43565</c:v>
                </c:pt>
                <c:pt idx="87">
                  <c:v>43566</c:v>
                </c:pt>
                <c:pt idx="88">
                  <c:v>43567</c:v>
                </c:pt>
                <c:pt idx="89">
                  <c:v>43570</c:v>
                </c:pt>
                <c:pt idx="90">
                  <c:v>43571</c:v>
                </c:pt>
                <c:pt idx="91">
                  <c:v>43572</c:v>
                </c:pt>
                <c:pt idx="92">
                  <c:v>43573</c:v>
                </c:pt>
                <c:pt idx="93">
                  <c:v>43577</c:v>
                </c:pt>
                <c:pt idx="94">
                  <c:v>43578</c:v>
                </c:pt>
                <c:pt idx="95">
                  <c:v>43579</c:v>
                </c:pt>
                <c:pt idx="96">
                  <c:v>43580</c:v>
                </c:pt>
                <c:pt idx="97">
                  <c:v>43581</c:v>
                </c:pt>
                <c:pt idx="98">
                  <c:v>43584</c:v>
                </c:pt>
                <c:pt idx="99">
                  <c:v>43585</c:v>
                </c:pt>
                <c:pt idx="100">
                  <c:v>43586</c:v>
                </c:pt>
                <c:pt idx="101">
                  <c:v>43587</c:v>
                </c:pt>
                <c:pt idx="102">
                  <c:v>43588</c:v>
                </c:pt>
                <c:pt idx="103">
                  <c:v>43591</c:v>
                </c:pt>
                <c:pt idx="104">
                  <c:v>43592</c:v>
                </c:pt>
                <c:pt idx="105">
                  <c:v>43593</c:v>
                </c:pt>
                <c:pt idx="106">
                  <c:v>43594</c:v>
                </c:pt>
                <c:pt idx="107">
                  <c:v>43595</c:v>
                </c:pt>
                <c:pt idx="108">
                  <c:v>43598</c:v>
                </c:pt>
                <c:pt idx="109">
                  <c:v>43599</c:v>
                </c:pt>
                <c:pt idx="110">
                  <c:v>43600</c:v>
                </c:pt>
                <c:pt idx="111">
                  <c:v>43601</c:v>
                </c:pt>
                <c:pt idx="112">
                  <c:v>43602</c:v>
                </c:pt>
                <c:pt idx="113">
                  <c:v>43605</c:v>
                </c:pt>
                <c:pt idx="114">
                  <c:v>43606</c:v>
                </c:pt>
                <c:pt idx="115">
                  <c:v>43607</c:v>
                </c:pt>
                <c:pt idx="116">
                  <c:v>43608</c:v>
                </c:pt>
                <c:pt idx="117">
                  <c:v>43609</c:v>
                </c:pt>
                <c:pt idx="118">
                  <c:v>43613</c:v>
                </c:pt>
                <c:pt idx="119">
                  <c:v>43614</c:v>
                </c:pt>
                <c:pt idx="120">
                  <c:v>43615</c:v>
                </c:pt>
                <c:pt idx="121">
                  <c:v>43616</c:v>
                </c:pt>
                <c:pt idx="122">
                  <c:v>43619</c:v>
                </c:pt>
                <c:pt idx="123">
                  <c:v>43620</c:v>
                </c:pt>
                <c:pt idx="124">
                  <c:v>43621</c:v>
                </c:pt>
                <c:pt idx="125">
                  <c:v>43622</c:v>
                </c:pt>
                <c:pt idx="126">
                  <c:v>43623</c:v>
                </c:pt>
                <c:pt idx="127">
                  <c:v>43626</c:v>
                </c:pt>
                <c:pt idx="128">
                  <c:v>43627</c:v>
                </c:pt>
                <c:pt idx="129">
                  <c:v>43628</c:v>
                </c:pt>
                <c:pt idx="130">
                  <c:v>43629</c:v>
                </c:pt>
                <c:pt idx="131">
                  <c:v>43630</c:v>
                </c:pt>
                <c:pt idx="132">
                  <c:v>43633</c:v>
                </c:pt>
                <c:pt idx="133">
                  <c:v>43634</c:v>
                </c:pt>
                <c:pt idx="134">
                  <c:v>43635</c:v>
                </c:pt>
                <c:pt idx="135">
                  <c:v>43636</c:v>
                </c:pt>
                <c:pt idx="136">
                  <c:v>43637</c:v>
                </c:pt>
                <c:pt idx="137">
                  <c:v>43640</c:v>
                </c:pt>
                <c:pt idx="138">
                  <c:v>43641</c:v>
                </c:pt>
                <c:pt idx="139">
                  <c:v>43642</c:v>
                </c:pt>
                <c:pt idx="140">
                  <c:v>43643</c:v>
                </c:pt>
                <c:pt idx="141">
                  <c:v>43644</c:v>
                </c:pt>
                <c:pt idx="142">
                  <c:v>43647</c:v>
                </c:pt>
                <c:pt idx="143">
                  <c:v>43648</c:v>
                </c:pt>
                <c:pt idx="144">
                  <c:v>43649</c:v>
                </c:pt>
                <c:pt idx="145">
                  <c:v>43651</c:v>
                </c:pt>
                <c:pt idx="146">
                  <c:v>43654</c:v>
                </c:pt>
                <c:pt idx="147">
                  <c:v>43655</c:v>
                </c:pt>
                <c:pt idx="148">
                  <c:v>43656</c:v>
                </c:pt>
                <c:pt idx="149">
                  <c:v>43657</c:v>
                </c:pt>
                <c:pt idx="150">
                  <c:v>43658</c:v>
                </c:pt>
                <c:pt idx="151">
                  <c:v>43661</c:v>
                </c:pt>
                <c:pt idx="152">
                  <c:v>43662</c:v>
                </c:pt>
                <c:pt idx="153">
                  <c:v>43663</c:v>
                </c:pt>
                <c:pt idx="154">
                  <c:v>43664</c:v>
                </c:pt>
                <c:pt idx="155">
                  <c:v>43665</c:v>
                </c:pt>
                <c:pt idx="156">
                  <c:v>43668</c:v>
                </c:pt>
                <c:pt idx="157">
                  <c:v>43669</c:v>
                </c:pt>
                <c:pt idx="158">
                  <c:v>43670</c:v>
                </c:pt>
                <c:pt idx="159">
                  <c:v>43671</c:v>
                </c:pt>
                <c:pt idx="160">
                  <c:v>43672</c:v>
                </c:pt>
                <c:pt idx="161">
                  <c:v>43675</c:v>
                </c:pt>
                <c:pt idx="162">
                  <c:v>43676</c:v>
                </c:pt>
                <c:pt idx="163">
                  <c:v>43677</c:v>
                </c:pt>
                <c:pt idx="164">
                  <c:v>43678</c:v>
                </c:pt>
                <c:pt idx="165">
                  <c:v>43679</c:v>
                </c:pt>
                <c:pt idx="166">
                  <c:v>43682</c:v>
                </c:pt>
                <c:pt idx="167">
                  <c:v>43683</c:v>
                </c:pt>
                <c:pt idx="168">
                  <c:v>43684</c:v>
                </c:pt>
                <c:pt idx="169">
                  <c:v>43685</c:v>
                </c:pt>
                <c:pt idx="170">
                  <c:v>43686</c:v>
                </c:pt>
                <c:pt idx="171">
                  <c:v>43689</c:v>
                </c:pt>
                <c:pt idx="172">
                  <c:v>43690</c:v>
                </c:pt>
                <c:pt idx="173">
                  <c:v>43691</c:v>
                </c:pt>
                <c:pt idx="174">
                  <c:v>43692</c:v>
                </c:pt>
                <c:pt idx="175">
                  <c:v>43693</c:v>
                </c:pt>
                <c:pt idx="176">
                  <c:v>43696</c:v>
                </c:pt>
                <c:pt idx="177">
                  <c:v>43697</c:v>
                </c:pt>
                <c:pt idx="178">
                  <c:v>43698</c:v>
                </c:pt>
                <c:pt idx="179">
                  <c:v>43699</c:v>
                </c:pt>
                <c:pt idx="180">
                  <c:v>43700</c:v>
                </c:pt>
                <c:pt idx="181">
                  <c:v>43703</c:v>
                </c:pt>
                <c:pt idx="182">
                  <c:v>43704</c:v>
                </c:pt>
                <c:pt idx="183">
                  <c:v>43705</c:v>
                </c:pt>
                <c:pt idx="184">
                  <c:v>43706</c:v>
                </c:pt>
                <c:pt idx="185">
                  <c:v>43707</c:v>
                </c:pt>
                <c:pt idx="186">
                  <c:v>43711</c:v>
                </c:pt>
                <c:pt idx="187">
                  <c:v>43712</c:v>
                </c:pt>
                <c:pt idx="188">
                  <c:v>43713</c:v>
                </c:pt>
                <c:pt idx="189">
                  <c:v>43714</c:v>
                </c:pt>
                <c:pt idx="190">
                  <c:v>43717</c:v>
                </c:pt>
                <c:pt idx="191">
                  <c:v>43718</c:v>
                </c:pt>
                <c:pt idx="192">
                  <c:v>43719</c:v>
                </c:pt>
                <c:pt idx="193">
                  <c:v>43720</c:v>
                </c:pt>
                <c:pt idx="194">
                  <c:v>43721</c:v>
                </c:pt>
                <c:pt idx="195">
                  <c:v>43724</c:v>
                </c:pt>
                <c:pt idx="196">
                  <c:v>43725</c:v>
                </c:pt>
                <c:pt idx="197">
                  <c:v>43726</c:v>
                </c:pt>
                <c:pt idx="198">
                  <c:v>43727</c:v>
                </c:pt>
                <c:pt idx="199">
                  <c:v>43728</c:v>
                </c:pt>
                <c:pt idx="200">
                  <c:v>43731</c:v>
                </c:pt>
                <c:pt idx="201">
                  <c:v>43732</c:v>
                </c:pt>
                <c:pt idx="202">
                  <c:v>43733</c:v>
                </c:pt>
                <c:pt idx="203">
                  <c:v>43734</c:v>
                </c:pt>
                <c:pt idx="204">
                  <c:v>43735</c:v>
                </c:pt>
                <c:pt idx="205">
                  <c:v>43738</c:v>
                </c:pt>
                <c:pt idx="206">
                  <c:v>43739</c:v>
                </c:pt>
                <c:pt idx="207">
                  <c:v>43740</c:v>
                </c:pt>
                <c:pt idx="208">
                  <c:v>43741</c:v>
                </c:pt>
                <c:pt idx="209">
                  <c:v>43742</c:v>
                </c:pt>
                <c:pt idx="210">
                  <c:v>43745</c:v>
                </c:pt>
                <c:pt idx="211">
                  <c:v>43746</c:v>
                </c:pt>
                <c:pt idx="212">
                  <c:v>43747</c:v>
                </c:pt>
                <c:pt idx="213">
                  <c:v>43748</c:v>
                </c:pt>
                <c:pt idx="214">
                  <c:v>43749</c:v>
                </c:pt>
                <c:pt idx="215">
                  <c:v>43752</c:v>
                </c:pt>
                <c:pt idx="216">
                  <c:v>43753</c:v>
                </c:pt>
                <c:pt idx="217">
                  <c:v>43754</c:v>
                </c:pt>
                <c:pt idx="218">
                  <c:v>43755</c:v>
                </c:pt>
                <c:pt idx="219">
                  <c:v>43756</c:v>
                </c:pt>
                <c:pt idx="220">
                  <c:v>43759</c:v>
                </c:pt>
                <c:pt idx="221">
                  <c:v>43760</c:v>
                </c:pt>
                <c:pt idx="222">
                  <c:v>43761</c:v>
                </c:pt>
                <c:pt idx="223">
                  <c:v>43762</c:v>
                </c:pt>
                <c:pt idx="224">
                  <c:v>43763</c:v>
                </c:pt>
                <c:pt idx="225">
                  <c:v>43766</c:v>
                </c:pt>
                <c:pt idx="226">
                  <c:v>43767</c:v>
                </c:pt>
                <c:pt idx="227">
                  <c:v>43768</c:v>
                </c:pt>
                <c:pt idx="228">
                  <c:v>43769</c:v>
                </c:pt>
                <c:pt idx="229">
                  <c:v>43770</c:v>
                </c:pt>
                <c:pt idx="230">
                  <c:v>43773</c:v>
                </c:pt>
                <c:pt idx="231">
                  <c:v>43774</c:v>
                </c:pt>
                <c:pt idx="232">
                  <c:v>43775</c:v>
                </c:pt>
                <c:pt idx="233">
                  <c:v>43776</c:v>
                </c:pt>
                <c:pt idx="234">
                  <c:v>43777</c:v>
                </c:pt>
                <c:pt idx="235">
                  <c:v>43780</c:v>
                </c:pt>
                <c:pt idx="236">
                  <c:v>43781</c:v>
                </c:pt>
                <c:pt idx="237">
                  <c:v>43782</c:v>
                </c:pt>
                <c:pt idx="238">
                  <c:v>43783</c:v>
                </c:pt>
                <c:pt idx="239">
                  <c:v>43784</c:v>
                </c:pt>
                <c:pt idx="240">
                  <c:v>43787</c:v>
                </c:pt>
                <c:pt idx="241">
                  <c:v>43788</c:v>
                </c:pt>
                <c:pt idx="242">
                  <c:v>43789</c:v>
                </c:pt>
                <c:pt idx="243">
                  <c:v>43790</c:v>
                </c:pt>
                <c:pt idx="244">
                  <c:v>43791</c:v>
                </c:pt>
                <c:pt idx="245">
                  <c:v>43794</c:v>
                </c:pt>
                <c:pt idx="246">
                  <c:v>43795</c:v>
                </c:pt>
                <c:pt idx="247">
                  <c:v>43796</c:v>
                </c:pt>
                <c:pt idx="248">
                  <c:v>43798</c:v>
                </c:pt>
                <c:pt idx="249">
                  <c:v>43801</c:v>
                </c:pt>
                <c:pt idx="250">
                  <c:v>43802</c:v>
                </c:pt>
                <c:pt idx="251">
                  <c:v>43803</c:v>
                </c:pt>
              </c:numCache>
            </c:numRef>
          </c:cat>
          <c:val>
            <c:numRef>
              <c:f>'[DG.xlsx]DG stock'!$E$2:$E$253</c:f>
              <c:numCache>
                <c:formatCode>General</c:formatCode>
                <c:ptCount val="252"/>
                <c:pt idx="0">
                  <c:v>87.866</c:v>
                </c:pt>
                <c:pt idx="1">
                  <c:v>44.198</c:v>
                </c:pt>
                <c:pt idx="2">
                  <c:v>37.899000000000001</c:v>
                </c:pt>
                <c:pt idx="3">
                  <c:v>26.206</c:v>
                </c:pt>
                <c:pt idx="4">
                  <c:v>30.911999999999999</c:v>
                </c:pt>
                <c:pt idx="5">
                  <c:v>26.991</c:v>
                </c:pt>
                <c:pt idx="6">
                  <c:v>24.975999999999999</c:v>
                </c:pt>
                <c:pt idx="7">
                  <c:v>22.547999999999998</c:v>
                </c:pt>
                <c:pt idx="8">
                  <c:v>27.681999999999999</c:v>
                </c:pt>
                <c:pt idx="9">
                  <c:v>23.581</c:v>
                </c:pt>
                <c:pt idx="10">
                  <c:v>29.661999999999999</c:v>
                </c:pt>
                <c:pt idx="11">
                  <c:v>33.988999999999997</c:v>
                </c:pt>
                <c:pt idx="12">
                  <c:v>42.372999999999998</c:v>
                </c:pt>
                <c:pt idx="13">
                  <c:v>12.696</c:v>
                </c:pt>
                <c:pt idx="14">
                  <c:v>25.975999999999999</c:v>
                </c:pt>
                <c:pt idx="15">
                  <c:v>27.093</c:v>
                </c:pt>
                <c:pt idx="16">
                  <c:v>23.419</c:v>
                </c:pt>
                <c:pt idx="17">
                  <c:v>17.675999999999998</c:v>
                </c:pt>
                <c:pt idx="18">
                  <c:v>25.059000000000001</c:v>
                </c:pt>
                <c:pt idx="19">
                  <c:v>24.594000000000001</c:v>
                </c:pt>
                <c:pt idx="20">
                  <c:v>28.687999999999999</c:v>
                </c:pt>
                <c:pt idx="21">
                  <c:v>27.957999999999998</c:v>
                </c:pt>
                <c:pt idx="22">
                  <c:v>30.943999999999999</c:v>
                </c:pt>
                <c:pt idx="23">
                  <c:v>30.507000000000001</c:v>
                </c:pt>
                <c:pt idx="24">
                  <c:v>21.815000000000001</c:v>
                </c:pt>
                <c:pt idx="25">
                  <c:v>20.608000000000001</c:v>
                </c:pt>
                <c:pt idx="26">
                  <c:v>33.040999999999997</c:v>
                </c:pt>
                <c:pt idx="27">
                  <c:v>27.99</c:v>
                </c:pt>
                <c:pt idx="28">
                  <c:v>32.963999999999999</c:v>
                </c:pt>
                <c:pt idx="29">
                  <c:v>16.998999999999999</c:v>
                </c:pt>
                <c:pt idx="30">
                  <c:v>29.1</c:v>
                </c:pt>
                <c:pt idx="31">
                  <c:v>22.355</c:v>
                </c:pt>
                <c:pt idx="32">
                  <c:v>22.332999999999998</c:v>
                </c:pt>
                <c:pt idx="33">
                  <c:v>23.097000000000001</c:v>
                </c:pt>
                <c:pt idx="34">
                  <c:v>14.238</c:v>
                </c:pt>
                <c:pt idx="35">
                  <c:v>12.686</c:v>
                </c:pt>
                <c:pt idx="36">
                  <c:v>14.663</c:v>
                </c:pt>
                <c:pt idx="37">
                  <c:v>19.48</c:v>
                </c:pt>
                <c:pt idx="38">
                  <c:v>16.916</c:v>
                </c:pt>
                <c:pt idx="39">
                  <c:v>17.431999999999999</c:v>
                </c:pt>
                <c:pt idx="40">
                  <c:v>10.287000000000001</c:v>
                </c:pt>
                <c:pt idx="41">
                  <c:v>15.545</c:v>
                </c:pt>
                <c:pt idx="42">
                  <c:v>12.975</c:v>
                </c:pt>
                <c:pt idx="43">
                  <c:v>13.962</c:v>
                </c:pt>
                <c:pt idx="44">
                  <c:v>14.166</c:v>
                </c:pt>
                <c:pt idx="45">
                  <c:v>11.757999999999999</c:v>
                </c:pt>
                <c:pt idx="46">
                  <c:v>13.818</c:v>
                </c:pt>
                <c:pt idx="47">
                  <c:v>20.887</c:v>
                </c:pt>
                <c:pt idx="48">
                  <c:v>16.954999999999998</c:v>
                </c:pt>
                <c:pt idx="49">
                  <c:v>23.725999999999999</c:v>
                </c:pt>
                <c:pt idx="50">
                  <c:v>30.675000000000001</c:v>
                </c:pt>
                <c:pt idx="51">
                  <c:v>20.143999999999998</c:v>
                </c:pt>
                <c:pt idx="52">
                  <c:v>13.717000000000001</c:v>
                </c:pt>
                <c:pt idx="53">
                  <c:v>13.118</c:v>
                </c:pt>
                <c:pt idx="54">
                  <c:v>16.212</c:v>
                </c:pt>
                <c:pt idx="55">
                  <c:v>15.984</c:v>
                </c:pt>
                <c:pt idx="56">
                  <c:v>12.981999999999999</c:v>
                </c:pt>
                <c:pt idx="57">
                  <c:v>22.597999999999999</c:v>
                </c:pt>
                <c:pt idx="58">
                  <c:v>16.481999999999999</c:v>
                </c:pt>
                <c:pt idx="59">
                  <c:v>16.84</c:v>
                </c:pt>
                <c:pt idx="60">
                  <c:v>19.260000000000002</c:v>
                </c:pt>
                <c:pt idx="61">
                  <c:v>21.062999999999999</c:v>
                </c:pt>
                <c:pt idx="62">
                  <c:v>26.789000000000001</c:v>
                </c:pt>
                <c:pt idx="63">
                  <c:v>25.605</c:v>
                </c:pt>
                <c:pt idx="64">
                  <c:v>21.393999999999998</c:v>
                </c:pt>
                <c:pt idx="65">
                  <c:v>20.396999999999998</c:v>
                </c:pt>
                <c:pt idx="66">
                  <c:v>31.558</c:v>
                </c:pt>
                <c:pt idx="67">
                  <c:v>112.709</c:v>
                </c:pt>
                <c:pt idx="68">
                  <c:v>62.558999999999997</c:v>
                </c:pt>
                <c:pt idx="69">
                  <c:v>42.329000000000001</c:v>
                </c:pt>
                <c:pt idx="70">
                  <c:v>22.030999999999999</c:v>
                </c:pt>
                <c:pt idx="71">
                  <c:v>22.3</c:v>
                </c:pt>
                <c:pt idx="72">
                  <c:v>20.876000000000001</c:v>
                </c:pt>
                <c:pt idx="73">
                  <c:v>17.667000000000002</c:v>
                </c:pt>
                <c:pt idx="74">
                  <c:v>14.039</c:v>
                </c:pt>
                <c:pt idx="75">
                  <c:v>14.913</c:v>
                </c:pt>
                <c:pt idx="76">
                  <c:v>22.302</c:v>
                </c:pt>
                <c:pt idx="77">
                  <c:v>15.148999999999999</c:v>
                </c:pt>
                <c:pt idx="78">
                  <c:v>19.620999999999999</c:v>
                </c:pt>
                <c:pt idx="79">
                  <c:v>22.449000000000002</c:v>
                </c:pt>
                <c:pt idx="80">
                  <c:v>17.335000000000001</c:v>
                </c:pt>
                <c:pt idx="81">
                  <c:v>11.369</c:v>
                </c:pt>
                <c:pt idx="82">
                  <c:v>16.673999999999999</c:v>
                </c:pt>
                <c:pt idx="83">
                  <c:v>30.989000000000001</c:v>
                </c:pt>
                <c:pt idx="84">
                  <c:v>20.036999999999999</c:v>
                </c:pt>
                <c:pt idx="85">
                  <c:v>12.04</c:v>
                </c:pt>
                <c:pt idx="86">
                  <c:v>24.533000000000001</c:v>
                </c:pt>
                <c:pt idx="87">
                  <c:v>13.792999999999999</c:v>
                </c:pt>
                <c:pt idx="88">
                  <c:v>9.3170000000000002</c:v>
                </c:pt>
                <c:pt idx="89">
                  <c:v>18.143999999999998</c:v>
                </c:pt>
                <c:pt idx="90">
                  <c:v>17.434000000000001</c:v>
                </c:pt>
                <c:pt idx="91">
                  <c:v>13.442</c:v>
                </c:pt>
                <c:pt idx="92">
                  <c:v>18.37</c:v>
                </c:pt>
                <c:pt idx="93">
                  <c:v>11.566000000000001</c:v>
                </c:pt>
                <c:pt idx="94">
                  <c:v>15.878</c:v>
                </c:pt>
                <c:pt idx="95">
                  <c:v>13.827999999999999</c:v>
                </c:pt>
                <c:pt idx="96">
                  <c:v>12.933</c:v>
                </c:pt>
                <c:pt idx="97">
                  <c:v>14.326000000000001</c:v>
                </c:pt>
                <c:pt idx="98">
                  <c:v>9.5830000000000002</c:v>
                </c:pt>
                <c:pt idx="99">
                  <c:v>18.129000000000001</c:v>
                </c:pt>
                <c:pt idx="100">
                  <c:v>17.265999999999998</c:v>
                </c:pt>
                <c:pt idx="101">
                  <c:v>10.394</c:v>
                </c:pt>
                <c:pt idx="102">
                  <c:v>9.3870000000000005</c:v>
                </c:pt>
                <c:pt idx="103">
                  <c:v>11.919</c:v>
                </c:pt>
                <c:pt idx="104">
                  <c:v>11.528</c:v>
                </c:pt>
                <c:pt idx="105">
                  <c:v>12.779</c:v>
                </c:pt>
                <c:pt idx="106">
                  <c:v>10.193</c:v>
                </c:pt>
                <c:pt idx="107">
                  <c:v>13.744999999999999</c:v>
                </c:pt>
                <c:pt idx="108">
                  <c:v>23.081</c:v>
                </c:pt>
                <c:pt idx="109">
                  <c:v>32.758000000000003</c:v>
                </c:pt>
                <c:pt idx="110">
                  <c:v>20.649000000000001</c:v>
                </c:pt>
                <c:pt idx="111">
                  <c:v>20.067</c:v>
                </c:pt>
                <c:pt idx="112">
                  <c:v>19.702000000000002</c:v>
                </c:pt>
                <c:pt idx="113">
                  <c:v>14.318</c:v>
                </c:pt>
                <c:pt idx="114">
                  <c:v>22.8</c:v>
                </c:pt>
                <c:pt idx="115">
                  <c:v>15.571999999999999</c:v>
                </c:pt>
                <c:pt idx="116">
                  <c:v>14.393000000000001</c:v>
                </c:pt>
                <c:pt idx="117">
                  <c:v>11.571999999999999</c:v>
                </c:pt>
                <c:pt idx="118">
                  <c:v>22.808</c:v>
                </c:pt>
                <c:pt idx="119">
                  <c:v>31.962</c:v>
                </c:pt>
                <c:pt idx="120">
                  <c:v>55.19</c:v>
                </c:pt>
                <c:pt idx="121">
                  <c:v>28.928999999999998</c:v>
                </c:pt>
                <c:pt idx="122">
                  <c:v>23.186</c:v>
                </c:pt>
                <c:pt idx="123">
                  <c:v>18.289000000000001</c:v>
                </c:pt>
                <c:pt idx="124">
                  <c:v>19.72</c:v>
                </c:pt>
                <c:pt idx="125">
                  <c:v>14.488</c:v>
                </c:pt>
                <c:pt idx="126">
                  <c:v>12.715999999999999</c:v>
                </c:pt>
                <c:pt idx="127">
                  <c:v>19.279</c:v>
                </c:pt>
                <c:pt idx="128">
                  <c:v>16.795999999999999</c:v>
                </c:pt>
                <c:pt idx="129">
                  <c:v>9.9420000000000002</c:v>
                </c:pt>
                <c:pt idx="130">
                  <c:v>17.291</c:v>
                </c:pt>
                <c:pt idx="131">
                  <c:v>12.398999999999999</c:v>
                </c:pt>
                <c:pt idx="132">
                  <c:v>14.959</c:v>
                </c:pt>
                <c:pt idx="133">
                  <c:v>20.358000000000001</c:v>
                </c:pt>
                <c:pt idx="134">
                  <c:v>13.646000000000001</c:v>
                </c:pt>
                <c:pt idx="135">
                  <c:v>13.571999999999999</c:v>
                </c:pt>
                <c:pt idx="136">
                  <c:v>22.082000000000001</c:v>
                </c:pt>
                <c:pt idx="137">
                  <c:v>11.641</c:v>
                </c:pt>
                <c:pt idx="138">
                  <c:v>17.774000000000001</c:v>
                </c:pt>
                <c:pt idx="139">
                  <c:v>15.61</c:v>
                </c:pt>
                <c:pt idx="140">
                  <c:v>13.3</c:v>
                </c:pt>
                <c:pt idx="141">
                  <c:v>25.268000000000001</c:v>
                </c:pt>
                <c:pt idx="142">
                  <c:v>13.42</c:v>
                </c:pt>
                <c:pt idx="143">
                  <c:v>10.618</c:v>
                </c:pt>
                <c:pt idx="144">
                  <c:v>9.4429999999999996</c:v>
                </c:pt>
                <c:pt idx="145">
                  <c:v>13.167</c:v>
                </c:pt>
                <c:pt idx="146">
                  <c:v>15.045</c:v>
                </c:pt>
                <c:pt idx="147">
                  <c:v>14.872999999999999</c:v>
                </c:pt>
                <c:pt idx="148">
                  <c:v>18.420999999999999</c:v>
                </c:pt>
                <c:pt idx="149">
                  <c:v>15.842000000000001</c:v>
                </c:pt>
                <c:pt idx="150">
                  <c:v>12.196</c:v>
                </c:pt>
                <c:pt idx="151">
                  <c:v>13.224</c:v>
                </c:pt>
                <c:pt idx="152">
                  <c:v>12.347</c:v>
                </c:pt>
                <c:pt idx="153">
                  <c:v>14.554</c:v>
                </c:pt>
                <c:pt idx="154">
                  <c:v>22.265999999999998</c:v>
                </c:pt>
                <c:pt idx="155">
                  <c:v>18.579000000000001</c:v>
                </c:pt>
                <c:pt idx="156">
                  <c:v>28.238</c:v>
                </c:pt>
                <c:pt idx="157">
                  <c:v>24.428999999999998</c:v>
                </c:pt>
                <c:pt idx="158">
                  <c:v>16.085000000000001</c:v>
                </c:pt>
                <c:pt idx="159">
                  <c:v>17.295999999999999</c:v>
                </c:pt>
                <c:pt idx="160">
                  <c:v>12.813000000000001</c:v>
                </c:pt>
                <c:pt idx="161">
                  <c:v>14.916</c:v>
                </c:pt>
                <c:pt idx="162">
                  <c:v>15.51</c:v>
                </c:pt>
                <c:pt idx="163">
                  <c:v>15.478999999999999</c:v>
                </c:pt>
                <c:pt idx="164">
                  <c:v>21.37</c:v>
                </c:pt>
                <c:pt idx="165">
                  <c:v>20.047999999999998</c:v>
                </c:pt>
                <c:pt idx="166">
                  <c:v>18.004999999999999</c:v>
                </c:pt>
                <c:pt idx="167">
                  <c:v>16.477</c:v>
                </c:pt>
                <c:pt idx="168">
                  <c:v>11.487</c:v>
                </c:pt>
                <c:pt idx="169">
                  <c:v>15.829000000000001</c:v>
                </c:pt>
                <c:pt idx="170">
                  <c:v>10.686999999999999</c:v>
                </c:pt>
                <c:pt idx="171">
                  <c:v>12.465</c:v>
                </c:pt>
                <c:pt idx="172">
                  <c:v>14.964</c:v>
                </c:pt>
                <c:pt idx="173">
                  <c:v>17.632000000000001</c:v>
                </c:pt>
                <c:pt idx="174">
                  <c:v>14.747</c:v>
                </c:pt>
                <c:pt idx="175">
                  <c:v>13.744999999999999</c:v>
                </c:pt>
                <c:pt idx="176">
                  <c:v>20.109000000000002</c:v>
                </c:pt>
                <c:pt idx="177">
                  <c:v>12.544</c:v>
                </c:pt>
                <c:pt idx="178">
                  <c:v>19.756</c:v>
                </c:pt>
                <c:pt idx="179">
                  <c:v>16.835999999999999</c:v>
                </c:pt>
                <c:pt idx="180">
                  <c:v>14.997</c:v>
                </c:pt>
                <c:pt idx="181">
                  <c:v>14.785</c:v>
                </c:pt>
                <c:pt idx="182">
                  <c:v>19.687999999999999</c:v>
                </c:pt>
                <c:pt idx="183">
                  <c:v>24.466999999999999</c:v>
                </c:pt>
                <c:pt idx="184">
                  <c:v>68.572000000000003</c:v>
                </c:pt>
                <c:pt idx="185">
                  <c:v>26.895</c:v>
                </c:pt>
                <c:pt idx="186">
                  <c:v>23.846</c:v>
                </c:pt>
                <c:pt idx="187">
                  <c:v>17.370999999999999</c:v>
                </c:pt>
                <c:pt idx="188">
                  <c:v>15.366</c:v>
                </c:pt>
                <c:pt idx="189">
                  <c:v>15.847</c:v>
                </c:pt>
                <c:pt idx="190">
                  <c:v>19.472999999999999</c:v>
                </c:pt>
                <c:pt idx="191">
                  <c:v>31.88</c:v>
                </c:pt>
                <c:pt idx="192">
                  <c:v>25.309000000000001</c:v>
                </c:pt>
                <c:pt idx="193">
                  <c:v>17.408000000000001</c:v>
                </c:pt>
                <c:pt idx="194">
                  <c:v>15.795999999999999</c:v>
                </c:pt>
                <c:pt idx="195">
                  <c:v>18.847000000000001</c:v>
                </c:pt>
                <c:pt idx="196">
                  <c:v>21.268000000000001</c:v>
                </c:pt>
                <c:pt idx="197">
                  <c:v>15.706</c:v>
                </c:pt>
                <c:pt idx="198">
                  <c:v>12.670999999999999</c:v>
                </c:pt>
                <c:pt idx="199">
                  <c:v>19.149999999999999</c:v>
                </c:pt>
                <c:pt idx="200">
                  <c:v>12.954000000000001</c:v>
                </c:pt>
                <c:pt idx="201">
                  <c:v>14.047000000000001</c:v>
                </c:pt>
                <c:pt idx="202">
                  <c:v>14.29</c:v>
                </c:pt>
                <c:pt idx="203">
                  <c:v>13.263999999999999</c:v>
                </c:pt>
                <c:pt idx="204">
                  <c:v>13.566000000000001</c:v>
                </c:pt>
                <c:pt idx="205">
                  <c:v>19.989000000000001</c:v>
                </c:pt>
                <c:pt idx="206">
                  <c:v>17.552</c:v>
                </c:pt>
                <c:pt idx="207">
                  <c:v>15.5</c:v>
                </c:pt>
                <c:pt idx="208">
                  <c:v>15.39</c:v>
                </c:pt>
                <c:pt idx="209">
                  <c:v>19.398</c:v>
                </c:pt>
                <c:pt idx="210">
                  <c:v>16.838000000000001</c:v>
                </c:pt>
                <c:pt idx="211">
                  <c:v>14.62</c:v>
                </c:pt>
                <c:pt idx="212">
                  <c:v>12.266</c:v>
                </c:pt>
                <c:pt idx="213">
                  <c:v>17.23</c:v>
                </c:pt>
                <c:pt idx="214">
                  <c:v>14.813000000000001</c:v>
                </c:pt>
                <c:pt idx="215">
                  <c:v>18.228000000000002</c:v>
                </c:pt>
                <c:pt idx="216">
                  <c:v>11.696999999999999</c:v>
                </c:pt>
                <c:pt idx="217">
                  <c:v>10.9</c:v>
                </c:pt>
                <c:pt idx="218">
                  <c:v>16.326000000000001</c:v>
                </c:pt>
                <c:pt idx="219">
                  <c:v>17.600000000000001</c:v>
                </c:pt>
                <c:pt idx="220">
                  <c:v>12.696</c:v>
                </c:pt>
                <c:pt idx="221">
                  <c:v>12.35</c:v>
                </c:pt>
                <c:pt idx="222">
                  <c:v>14.975</c:v>
                </c:pt>
                <c:pt idx="223">
                  <c:v>12.375</c:v>
                </c:pt>
                <c:pt idx="224">
                  <c:v>7.6440000000000001</c:v>
                </c:pt>
                <c:pt idx="225">
                  <c:v>10.603</c:v>
                </c:pt>
                <c:pt idx="226">
                  <c:v>10.832000000000001</c:v>
                </c:pt>
                <c:pt idx="227">
                  <c:v>8.2859999999999996</c:v>
                </c:pt>
                <c:pt idx="228">
                  <c:v>14.513999999999999</c:v>
                </c:pt>
                <c:pt idx="229">
                  <c:v>10.728</c:v>
                </c:pt>
                <c:pt idx="230">
                  <c:v>16.687000000000001</c:v>
                </c:pt>
                <c:pt idx="231">
                  <c:v>14.141999999999999</c:v>
                </c:pt>
                <c:pt idx="232">
                  <c:v>10.253</c:v>
                </c:pt>
                <c:pt idx="233">
                  <c:v>12.12</c:v>
                </c:pt>
                <c:pt idx="234">
                  <c:v>13.144</c:v>
                </c:pt>
                <c:pt idx="235">
                  <c:v>10.01</c:v>
                </c:pt>
                <c:pt idx="236">
                  <c:v>13.736000000000001</c:v>
                </c:pt>
                <c:pt idx="237">
                  <c:v>21.943999999999999</c:v>
                </c:pt>
                <c:pt idx="238">
                  <c:v>15.647</c:v>
                </c:pt>
                <c:pt idx="239">
                  <c:v>20.344000000000001</c:v>
                </c:pt>
                <c:pt idx="240">
                  <c:v>12.303000000000001</c:v>
                </c:pt>
                <c:pt idx="241">
                  <c:v>16.190000000000001</c:v>
                </c:pt>
                <c:pt idx="242">
                  <c:v>19.745999999999999</c:v>
                </c:pt>
                <c:pt idx="243">
                  <c:v>13.324</c:v>
                </c:pt>
                <c:pt idx="244">
                  <c:v>13.009</c:v>
                </c:pt>
                <c:pt idx="245">
                  <c:v>26.521000000000001</c:v>
                </c:pt>
                <c:pt idx="246">
                  <c:v>39.732999999999997</c:v>
                </c:pt>
                <c:pt idx="247">
                  <c:v>18.34</c:v>
                </c:pt>
                <c:pt idx="248">
                  <c:v>11.055</c:v>
                </c:pt>
                <c:pt idx="249">
                  <c:v>37.094999999999999</c:v>
                </c:pt>
                <c:pt idx="250">
                  <c:v>46.470999999999997</c:v>
                </c:pt>
                <c:pt idx="251">
                  <c:v>36.103000000000002</c:v>
                </c:pt>
              </c:numCache>
            </c:numRef>
          </c:val>
          <c:extLst>
            <c:ext xmlns:c16="http://schemas.microsoft.com/office/drawing/2014/chart" uri="{C3380CC4-5D6E-409C-BE32-E72D297353CC}">
              <c16:uniqueId val="{00000000-D760-4377-B407-3C1AAA83AAAB}"/>
            </c:ext>
          </c:extLst>
        </c:ser>
        <c:dLbls>
          <c:showLegendKey val="0"/>
          <c:showVal val="0"/>
          <c:showCatName val="0"/>
          <c:showSerName val="0"/>
          <c:showPercent val="0"/>
          <c:showBubbleSize val="0"/>
        </c:dLbls>
        <c:gapWidth val="219"/>
        <c:overlap val="-27"/>
        <c:axId val="2093853120"/>
        <c:axId val="2093856528"/>
      </c:barChart>
      <c:lineChart>
        <c:grouping val="standard"/>
        <c:varyColors val="0"/>
        <c:ser>
          <c:idx val="0"/>
          <c:order val="0"/>
          <c:tx>
            <c:strRef>
              <c:f>'[DG.xlsx]DG stock'!$B$1</c:f>
              <c:strCache>
                <c:ptCount val="1"/>
                <c:pt idx="0">
                  <c:v>Price</c:v>
                </c:pt>
              </c:strCache>
            </c:strRef>
          </c:tx>
          <c:spPr>
            <a:ln w="28575" cap="rnd">
              <a:solidFill>
                <a:schemeClr val="accent5"/>
              </a:solidFill>
              <a:round/>
            </a:ln>
            <a:effectLst/>
          </c:spPr>
          <c:marker>
            <c:symbol val="none"/>
          </c:marker>
          <c:cat>
            <c:numRef>
              <c:f>'[DG.xlsx]DG stock'!$A$2:$A$253</c:f>
              <c:numCache>
                <c:formatCode>m/d/yyyy</c:formatCode>
                <c:ptCount val="252"/>
                <c:pt idx="0">
                  <c:v>43438</c:v>
                </c:pt>
                <c:pt idx="1">
                  <c:v>43440</c:v>
                </c:pt>
                <c:pt idx="2">
                  <c:v>43441</c:v>
                </c:pt>
                <c:pt idx="3">
                  <c:v>43444</c:v>
                </c:pt>
                <c:pt idx="4">
                  <c:v>43445</c:v>
                </c:pt>
                <c:pt idx="5">
                  <c:v>43446</c:v>
                </c:pt>
                <c:pt idx="6">
                  <c:v>43447</c:v>
                </c:pt>
                <c:pt idx="7">
                  <c:v>43448</c:v>
                </c:pt>
                <c:pt idx="8">
                  <c:v>43451</c:v>
                </c:pt>
                <c:pt idx="9">
                  <c:v>43452</c:v>
                </c:pt>
                <c:pt idx="10">
                  <c:v>43453</c:v>
                </c:pt>
                <c:pt idx="11">
                  <c:v>43454</c:v>
                </c:pt>
                <c:pt idx="12">
                  <c:v>43455</c:v>
                </c:pt>
                <c:pt idx="13">
                  <c:v>43458</c:v>
                </c:pt>
                <c:pt idx="14">
                  <c:v>43460</c:v>
                </c:pt>
                <c:pt idx="15">
                  <c:v>43461</c:v>
                </c:pt>
                <c:pt idx="16">
                  <c:v>43462</c:v>
                </c:pt>
                <c:pt idx="17">
                  <c:v>43465</c:v>
                </c:pt>
                <c:pt idx="18">
                  <c:v>43467</c:v>
                </c:pt>
                <c:pt idx="19">
                  <c:v>43468</c:v>
                </c:pt>
                <c:pt idx="20">
                  <c:v>43469</c:v>
                </c:pt>
                <c:pt idx="21">
                  <c:v>43472</c:v>
                </c:pt>
                <c:pt idx="22">
                  <c:v>43473</c:v>
                </c:pt>
                <c:pt idx="23">
                  <c:v>43474</c:v>
                </c:pt>
                <c:pt idx="24">
                  <c:v>43475</c:v>
                </c:pt>
                <c:pt idx="25">
                  <c:v>43476</c:v>
                </c:pt>
                <c:pt idx="26">
                  <c:v>43479</c:v>
                </c:pt>
                <c:pt idx="27">
                  <c:v>43480</c:v>
                </c:pt>
                <c:pt idx="28">
                  <c:v>43481</c:v>
                </c:pt>
                <c:pt idx="29">
                  <c:v>43482</c:v>
                </c:pt>
                <c:pt idx="30">
                  <c:v>43483</c:v>
                </c:pt>
                <c:pt idx="31">
                  <c:v>43487</c:v>
                </c:pt>
                <c:pt idx="32">
                  <c:v>43488</c:v>
                </c:pt>
                <c:pt idx="33">
                  <c:v>43489</c:v>
                </c:pt>
                <c:pt idx="34">
                  <c:v>43490</c:v>
                </c:pt>
                <c:pt idx="35">
                  <c:v>43493</c:v>
                </c:pt>
                <c:pt idx="36">
                  <c:v>43494</c:v>
                </c:pt>
                <c:pt idx="37">
                  <c:v>43495</c:v>
                </c:pt>
                <c:pt idx="38">
                  <c:v>43496</c:v>
                </c:pt>
                <c:pt idx="39">
                  <c:v>43497</c:v>
                </c:pt>
                <c:pt idx="40">
                  <c:v>43500</c:v>
                </c:pt>
                <c:pt idx="41">
                  <c:v>43501</c:v>
                </c:pt>
                <c:pt idx="42">
                  <c:v>43502</c:v>
                </c:pt>
                <c:pt idx="43">
                  <c:v>43503</c:v>
                </c:pt>
                <c:pt idx="44">
                  <c:v>43504</c:v>
                </c:pt>
                <c:pt idx="45">
                  <c:v>43507</c:v>
                </c:pt>
                <c:pt idx="46">
                  <c:v>43508</c:v>
                </c:pt>
                <c:pt idx="47">
                  <c:v>43509</c:v>
                </c:pt>
                <c:pt idx="48">
                  <c:v>43510</c:v>
                </c:pt>
                <c:pt idx="49">
                  <c:v>43511</c:v>
                </c:pt>
                <c:pt idx="50">
                  <c:v>43515</c:v>
                </c:pt>
                <c:pt idx="51">
                  <c:v>43516</c:v>
                </c:pt>
                <c:pt idx="52">
                  <c:v>43517</c:v>
                </c:pt>
                <c:pt idx="53">
                  <c:v>43518</c:v>
                </c:pt>
                <c:pt idx="54">
                  <c:v>43521</c:v>
                </c:pt>
                <c:pt idx="55">
                  <c:v>43522</c:v>
                </c:pt>
                <c:pt idx="56">
                  <c:v>43523</c:v>
                </c:pt>
                <c:pt idx="57">
                  <c:v>43524</c:v>
                </c:pt>
                <c:pt idx="58">
                  <c:v>43525</c:v>
                </c:pt>
                <c:pt idx="59">
                  <c:v>43528</c:v>
                </c:pt>
                <c:pt idx="60">
                  <c:v>43529</c:v>
                </c:pt>
                <c:pt idx="61">
                  <c:v>43530</c:v>
                </c:pt>
                <c:pt idx="62">
                  <c:v>43531</c:v>
                </c:pt>
                <c:pt idx="63">
                  <c:v>43532</c:v>
                </c:pt>
                <c:pt idx="64">
                  <c:v>43535</c:v>
                </c:pt>
                <c:pt idx="65">
                  <c:v>43536</c:v>
                </c:pt>
                <c:pt idx="66">
                  <c:v>43537</c:v>
                </c:pt>
                <c:pt idx="67">
                  <c:v>43538</c:v>
                </c:pt>
                <c:pt idx="68">
                  <c:v>43539</c:v>
                </c:pt>
                <c:pt idx="69">
                  <c:v>43542</c:v>
                </c:pt>
                <c:pt idx="70">
                  <c:v>43543</c:v>
                </c:pt>
                <c:pt idx="71">
                  <c:v>43544</c:v>
                </c:pt>
                <c:pt idx="72">
                  <c:v>43545</c:v>
                </c:pt>
                <c:pt idx="73">
                  <c:v>43546</c:v>
                </c:pt>
                <c:pt idx="74">
                  <c:v>43549</c:v>
                </c:pt>
                <c:pt idx="75">
                  <c:v>43550</c:v>
                </c:pt>
                <c:pt idx="76">
                  <c:v>43551</c:v>
                </c:pt>
                <c:pt idx="77">
                  <c:v>43552</c:v>
                </c:pt>
                <c:pt idx="78">
                  <c:v>43553</c:v>
                </c:pt>
                <c:pt idx="79">
                  <c:v>43556</c:v>
                </c:pt>
                <c:pt idx="80">
                  <c:v>43557</c:v>
                </c:pt>
                <c:pt idx="81">
                  <c:v>43558</c:v>
                </c:pt>
                <c:pt idx="82">
                  <c:v>43559</c:v>
                </c:pt>
                <c:pt idx="83">
                  <c:v>43560</c:v>
                </c:pt>
                <c:pt idx="84">
                  <c:v>43563</c:v>
                </c:pt>
                <c:pt idx="85">
                  <c:v>43564</c:v>
                </c:pt>
                <c:pt idx="86">
                  <c:v>43565</c:v>
                </c:pt>
                <c:pt idx="87">
                  <c:v>43566</c:v>
                </c:pt>
                <c:pt idx="88">
                  <c:v>43567</c:v>
                </c:pt>
                <c:pt idx="89">
                  <c:v>43570</c:v>
                </c:pt>
                <c:pt idx="90">
                  <c:v>43571</c:v>
                </c:pt>
                <c:pt idx="91">
                  <c:v>43572</c:v>
                </c:pt>
                <c:pt idx="92">
                  <c:v>43573</c:v>
                </c:pt>
                <c:pt idx="93">
                  <c:v>43577</c:v>
                </c:pt>
                <c:pt idx="94">
                  <c:v>43578</c:v>
                </c:pt>
                <c:pt idx="95">
                  <c:v>43579</c:v>
                </c:pt>
                <c:pt idx="96">
                  <c:v>43580</c:v>
                </c:pt>
                <c:pt idx="97">
                  <c:v>43581</c:v>
                </c:pt>
                <c:pt idx="98">
                  <c:v>43584</c:v>
                </c:pt>
                <c:pt idx="99">
                  <c:v>43585</c:v>
                </c:pt>
                <c:pt idx="100">
                  <c:v>43586</c:v>
                </c:pt>
                <c:pt idx="101">
                  <c:v>43587</c:v>
                </c:pt>
                <c:pt idx="102">
                  <c:v>43588</c:v>
                </c:pt>
                <c:pt idx="103">
                  <c:v>43591</c:v>
                </c:pt>
                <c:pt idx="104">
                  <c:v>43592</c:v>
                </c:pt>
                <c:pt idx="105">
                  <c:v>43593</c:v>
                </c:pt>
                <c:pt idx="106">
                  <c:v>43594</c:v>
                </c:pt>
                <c:pt idx="107">
                  <c:v>43595</c:v>
                </c:pt>
                <c:pt idx="108">
                  <c:v>43598</c:v>
                </c:pt>
                <c:pt idx="109">
                  <c:v>43599</c:v>
                </c:pt>
                <c:pt idx="110">
                  <c:v>43600</c:v>
                </c:pt>
                <c:pt idx="111">
                  <c:v>43601</c:v>
                </c:pt>
                <c:pt idx="112">
                  <c:v>43602</c:v>
                </c:pt>
                <c:pt idx="113">
                  <c:v>43605</c:v>
                </c:pt>
                <c:pt idx="114">
                  <c:v>43606</c:v>
                </c:pt>
                <c:pt idx="115">
                  <c:v>43607</c:v>
                </c:pt>
                <c:pt idx="116">
                  <c:v>43608</c:v>
                </c:pt>
                <c:pt idx="117">
                  <c:v>43609</c:v>
                </c:pt>
                <c:pt idx="118">
                  <c:v>43613</c:v>
                </c:pt>
                <c:pt idx="119">
                  <c:v>43614</c:v>
                </c:pt>
                <c:pt idx="120">
                  <c:v>43615</c:v>
                </c:pt>
                <c:pt idx="121">
                  <c:v>43616</c:v>
                </c:pt>
                <c:pt idx="122">
                  <c:v>43619</c:v>
                </c:pt>
                <c:pt idx="123">
                  <c:v>43620</c:v>
                </c:pt>
                <c:pt idx="124">
                  <c:v>43621</c:v>
                </c:pt>
                <c:pt idx="125">
                  <c:v>43622</c:v>
                </c:pt>
                <c:pt idx="126">
                  <c:v>43623</c:v>
                </c:pt>
                <c:pt idx="127">
                  <c:v>43626</c:v>
                </c:pt>
                <c:pt idx="128">
                  <c:v>43627</c:v>
                </c:pt>
                <c:pt idx="129">
                  <c:v>43628</c:v>
                </c:pt>
                <c:pt idx="130">
                  <c:v>43629</c:v>
                </c:pt>
                <c:pt idx="131">
                  <c:v>43630</c:v>
                </c:pt>
                <c:pt idx="132">
                  <c:v>43633</c:v>
                </c:pt>
                <c:pt idx="133">
                  <c:v>43634</c:v>
                </c:pt>
                <c:pt idx="134">
                  <c:v>43635</c:v>
                </c:pt>
                <c:pt idx="135">
                  <c:v>43636</c:v>
                </c:pt>
                <c:pt idx="136">
                  <c:v>43637</c:v>
                </c:pt>
                <c:pt idx="137">
                  <c:v>43640</c:v>
                </c:pt>
                <c:pt idx="138">
                  <c:v>43641</c:v>
                </c:pt>
                <c:pt idx="139">
                  <c:v>43642</c:v>
                </c:pt>
                <c:pt idx="140">
                  <c:v>43643</c:v>
                </c:pt>
                <c:pt idx="141">
                  <c:v>43644</c:v>
                </c:pt>
                <c:pt idx="142">
                  <c:v>43647</c:v>
                </c:pt>
                <c:pt idx="143">
                  <c:v>43648</c:v>
                </c:pt>
                <c:pt idx="144">
                  <c:v>43649</c:v>
                </c:pt>
                <c:pt idx="145">
                  <c:v>43651</c:v>
                </c:pt>
                <c:pt idx="146">
                  <c:v>43654</c:v>
                </c:pt>
                <c:pt idx="147">
                  <c:v>43655</c:v>
                </c:pt>
                <c:pt idx="148">
                  <c:v>43656</c:v>
                </c:pt>
                <c:pt idx="149">
                  <c:v>43657</c:v>
                </c:pt>
                <c:pt idx="150">
                  <c:v>43658</c:v>
                </c:pt>
                <c:pt idx="151">
                  <c:v>43661</c:v>
                </c:pt>
                <c:pt idx="152">
                  <c:v>43662</c:v>
                </c:pt>
                <c:pt idx="153">
                  <c:v>43663</c:v>
                </c:pt>
                <c:pt idx="154">
                  <c:v>43664</c:v>
                </c:pt>
                <c:pt idx="155">
                  <c:v>43665</c:v>
                </c:pt>
                <c:pt idx="156">
                  <c:v>43668</c:v>
                </c:pt>
                <c:pt idx="157">
                  <c:v>43669</c:v>
                </c:pt>
                <c:pt idx="158">
                  <c:v>43670</c:v>
                </c:pt>
                <c:pt idx="159">
                  <c:v>43671</c:v>
                </c:pt>
                <c:pt idx="160">
                  <c:v>43672</c:v>
                </c:pt>
                <c:pt idx="161">
                  <c:v>43675</c:v>
                </c:pt>
                <c:pt idx="162">
                  <c:v>43676</c:v>
                </c:pt>
                <c:pt idx="163">
                  <c:v>43677</c:v>
                </c:pt>
                <c:pt idx="164">
                  <c:v>43678</c:v>
                </c:pt>
                <c:pt idx="165">
                  <c:v>43679</c:v>
                </c:pt>
                <c:pt idx="166">
                  <c:v>43682</c:v>
                </c:pt>
                <c:pt idx="167">
                  <c:v>43683</c:v>
                </c:pt>
                <c:pt idx="168">
                  <c:v>43684</c:v>
                </c:pt>
                <c:pt idx="169">
                  <c:v>43685</c:v>
                </c:pt>
                <c:pt idx="170">
                  <c:v>43686</c:v>
                </c:pt>
                <c:pt idx="171">
                  <c:v>43689</c:v>
                </c:pt>
                <c:pt idx="172">
                  <c:v>43690</c:v>
                </c:pt>
                <c:pt idx="173">
                  <c:v>43691</c:v>
                </c:pt>
                <c:pt idx="174">
                  <c:v>43692</c:v>
                </c:pt>
                <c:pt idx="175">
                  <c:v>43693</c:v>
                </c:pt>
                <c:pt idx="176">
                  <c:v>43696</c:v>
                </c:pt>
                <c:pt idx="177">
                  <c:v>43697</c:v>
                </c:pt>
                <c:pt idx="178">
                  <c:v>43698</c:v>
                </c:pt>
                <c:pt idx="179">
                  <c:v>43699</c:v>
                </c:pt>
                <c:pt idx="180">
                  <c:v>43700</c:v>
                </c:pt>
                <c:pt idx="181">
                  <c:v>43703</c:v>
                </c:pt>
                <c:pt idx="182">
                  <c:v>43704</c:v>
                </c:pt>
                <c:pt idx="183">
                  <c:v>43705</c:v>
                </c:pt>
                <c:pt idx="184">
                  <c:v>43706</c:v>
                </c:pt>
                <c:pt idx="185">
                  <c:v>43707</c:v>
                </c:pt>
                <c:pt idx="186">
                  <c:v>43711</c:v>
                </c:pt>
                <c:pt idx="187">
                  <c:v>43712</c:v>
                </c:pt>
                <c:pt idx="188">
                  <c:v>43713</c:v>
                </c:pt>
                <c:pt idx="189">
                  <c:v>43714</c:v>
                </c:pt>
                <c:pt idx="190">
                  <c:v>43717</c:v>
                </c:pt>
                <c:pt idx="191">
                  <c:v>43718</c:v>
                </c:pt>
                <c:pt idx="192">
                  <c:v>43719</c:v>
                </c:pt>
                <c:pt idx="193">
                  <c:v>43720</c:v>
                </c:pt>
                <c:pt idx="194">
                  <c:v>43721</c:v>
                </c:pt>
                <c:pt idx="195">
                  <c:v>43724</c:v>
                </c:pt>
                <c:pt idx="196">
                  <c:v>43725</c:v>
                </c:pt>
                <c:pt idx="197">
                  <c:v>43726</c:v>
                </c:pt>
                <c:pt idx="198">
                  <c:v>43727</c:v>
                </c:pt>
                <c:pt idx="199">
                  <c:v>43728</c:v>
                </c:pt>
                <c:pt idx="200">
                  <c:v>43731</c:v>
                </c:pt>
                <c:pt idx="201">
                  <c:v>43732</c:v>
                </c:pt>
                <c:pt idx="202">
                  <c:v>43733</c:v>
                </c:pt>
                <c:pt idx="203">
                  <c:v>43734</c:v>
                </c:pt>
                <c:pt idx="204">
                  <c:v>43735</c:v>
                </c:pt>
                <c:pt idx="205">
                  <c:v>43738</c:v>
                </c:pt>
                <c:pt idx="206">
                  <c:v>43739</c:v>
                </c:pt>
                <c:pt idx="207">
                  <c:v>43740</c:v>
                </c:pt>
                <c:pt idx="208">
                  <c:v>43741</c:v>
                </c:pt>
                <c:pt idx="209">
                  <c:v>43742</c:v>
                </c:pt>
                <c:pt idx="210">
                  <c:v>43745</c:v>
                </c:pt>
                <c:pt idx="211">
                  <c:v>43746</c:v>
                </c:pt>
                <c:pt idx="212">
                  <c:v>43747</c:v>
                </c:pt>
                <c:pt idx="213">
                  <c:v>43748</c:v>
                </c:pt>
                <c:pt idx="214">
                  <c:v>43749</c:v>
                </c:pt>
                <c:pt idx="215">
                  <c:v>43752</c:v>
                </c:pt>
                <c:pt idx="216">
                  <c:v>43753</c:v>
                </c:pt>
                <c:pt idx="217">
                  <c:v>43754</c:v>
                </c:pt>
                <c:pt idx="218">
                  <c:v>43755</c:v>
                </c:pt>
                <c:pt idx="219">
                  <c:v>43756</c:v>
                </c:pt>
                <c:pt idx="220">
                  <c:v>43759</c:v>
                </c:pt>
                <c:pt idx="221">
                  <c:v>43760</c:v>
                </c:pt>
                <c:pt idx="222">
                  <c:v>43761</c:v>
                </c:pt>
                <c:pt idx="223">
                  <c:v>43762</c:v>
                </c:pt>
                <c:pt idx="224">
                  <c:v>43763</c:v>
                </c:pt>
                <c:pt idx="225">
                  <c:v>43766</c:v>
                </c:pt>
                <c:pt idx="226">
                  <c:v>43767</c:v>
                </c:pt>
                <c:pt idx="227">
                  <c:v>43768</c:v>
                </c:pt>
                <c:pt idx="228">
                  <c:v>43769</c:v>
                </c:pt>
                <c:pt idx="229">
                  <c:v>43770</c:v>
                </c:pt>
                <c:pt idx="230">
                  <c:v>43773</c:v>
                </c:pt>
                <c:pt idx="231">
                  <c:v>43774</c:v>
                </c:pt>
                <c:pt idx="232">
                  <c:v>43775</c:v>
                </c:pt>
                <c:pt idx="233">
                  <c:v>43776</c:v>
                </c:pt>
                <c:pt idx="234">
                  <c:v>43777</c:v>
                </c:pt>
                <c:pt idx="235">
                  <c:v>43780</c:v>
                </c:pt>
                <c:pt idx="236">
                  <c:v>43781</c:v>
                </c:pt>
                <c:pt idx="237">
                  <c:v>43782</c:v>
                </c:pt>
                <c:pt idx="238">
                  <c:v>43783</c:v>
                </c:pt>
                <c:pt idx="239">
                  <c:v>43784</c:v>
                </c:pt>
                <c:pt idx="240">
                  <c:v>43787</c:v>
                </c:pt>
                <c:pt idx="241">
                  <c:v>43788</c:v>
                </c:pt>
                <c:pt idx="242">
                  <c:v>43789</c:v>
                </c:pt>
                <c:pt idx="243">
                  <c:v>43790</c:v>
                </c:pt>
                <c:pt idx="244">
                  <c:v>43791</c:v>
                </c:pt>
                <c:pt idx="245">
                  <c:v>43794</c:v>
                </c:pt>
                <c:pt idx="246">
                  <c:v>43795</c:v>
                </c:pt>
                <c:pt idx="247">
                  <c:v>43796</c:v>
                </c:pt>
                <c:pt idx="248">
                  <c:v>43798</c:v>
                </c:pt>
                <c:pt idx="249">
                  <c:v>43801</c:v>
                </c:pt>
                <c:pt idx="250">
                  <c:v>43802</c:v>
                </c:pt>
                <c:pt idx="251">
                  <c:v>43803</c:v>
                </c:pt>
              </c:numCache>
            </c:numRef>
          </c:cat>
          <c:val>
            <c:numRef>
              <c:f>'[DG.xlsx]DG stock'!$B$2:$B$253</c:f>
              <c:numCache>
                <c:formatCode>General</c:formatCode>
                <c:ptCount val="252"/>
                <c:pt idx="0">
                  <c:v>104.099998</c:v>
                </c:pt>
                <c:pt idx="1">
                  <c:v>106.68</c:v>
                </c:pt>
                <c:pt idx="2">
                  <c:v>102.699997</c:v>
                </c:pt>
                <c:pt idx="3">
                  <c:v>105.639999</c:v>
                </c:pt>
                <c:pt idx="4">
                  <c:v>106.55999799999999</c:v>
                </c:pt>
                <c:pt idx="5">
                  <c:v>105.889999</c:v>
                </c:pt>
                <c:pt idx="6">
                  <c:v>106.160004</c:v>
                </c:pt>
                <c:pt idx="7">
                  <c:v>104.980003</c:v>
                </c:pt>
                <c:pt idx="8">
                  <c:v>103.120003</c:v>
                </c:pt>
                <c:pt idx="9">
                  <c:v>104.349998</c:v>
                </c:pt>
                <c:pt idx="10">
                  <c:v>103.019997</c:v>
                </c:pt>
                <c:pt idx="11">
                  <c:v>100.339996</c:v>
                </c:pt>
                <c:pt idx="12">
                  <c:v>99.739998</c:v>
                </c:pt>
                <c:pt idx="13">
                  <c:v>98.849997999999999</c:v>
                </c:pt>
                <c:pt idx="14">
                  <c:v>105.949997</c:v>
                </c:pt>
                <c:pt idx="15">
                  <c:v>106.459999</c:v>
                </c:pt>
                <c:pt idx="16">
                  <c:v>107.07</c:v>
                </c:pt>
                <c:pt idx="17">
                  <c:v>108.08000199999999</c:v>
                </c:pt>
                <c:pt idx="18">
                  <c:v>107.709999</c:v>
                </c:pt>
                <c:pt idx="19">
                  <c:v>107.839996</c:v>
                </c:pt>
                <c:pt idx="20">
                  <c:v>108.769997</c:v>
                </c:pt>
                <c:pt idx="21">
                  <c:v>112.94000200000001</c:v>
                </c:pt>
                <c:pt idx="22">
                  <c:v>113.480003</c:v>
                </c:pt>
                <c:pt idx="23">
                  <c:v>115.5</c:v>
                </c:pt>
                <c:pt idx="24">
                  <c:v>116.519997</c:v>
                </c:pt>
                <c:pt idx="25">
                  <c:v>116.05999799999999</c:v>
                </c:pt>
                <c:pt idx="26">
                  <c:v>113.099998</c:v>
                </c:pt>
                <c:pt idx="27">
                  <c:v>112.16999800000001</c:v>
                </c:pt>
                <c:pt idx="28">
                  <c:v>112.209999</c:v>
                </c:pt>
                <c:pt idx="29">
                  <c:v>112.269997</c:v>
                </c:pt>
                <c:pt idx="30">
                  <c:v>113.529999</c:v>
                </c:pt>
                <c:pt idx="31">
                  <c:v>112.900002</c:v>
                </c:pt>
                <c:pt idx="32">
                  <c:v>113.589996</c:v>
                </c:pt>
                <c:pt idx="33">
                  <c:v>113.75</c:v>
                </c:pt>
                <c:pt idx="34">
                  <c:v>114.199997</c:v>
                </c:pt>
                <c:pt idx="35">
                  <c:v>114.120003</c:v>
                </c:pt>
                <c:pt idx="36">
                  <c:v>114.800003</c:v>
                </c:pt>
                <c:pt idx="37">
                  <c:v>115.279999</c:v>
                </c:pt>
                <c:pt idx="38">
                  <c:v>115.43</c:v>
                </c:pt>
                <c:pt idx="39">
                  <c:v>115.040001</c:v>
                </c:pt>
                <c:pt idx="40">
                  <c:v>116.639999</c:v>
                </c:pt>
                <c:pt idx="41">
                  <c:v>116.040001</c:v>
                </c:pt>
                <c:pt idx="42">
                  <c:v>116.349998</c:v>
                </c:pt>
                <c:pt idx="43">
                  <c:v>117.370003</c:v>
                </c:pt>
                <c:pt idx="44">
                  <c:v>116.32</c:v>
                </c:pt>
                <c:pt idx="45">
                  <c:v>117.25</c:v>
                </c:pt>
                <c:pt idx="46">
                  <c:v>118.010002</c:v>
                </c:pt>
                <c:pt idx="47">
                  <c:v>118.900002</c:v>
                </c:pt>
                <c:pt idx="48">
                  <c:v>118.519997</c:v>
                </c:pt>
                <c:pt idx="49">
                  <c:v>119</c:v>
                </c:pt>
                <c:pt idx="50">
                  <c:v>119.150002</c:v>
                </c:pt>
                <c:pt idx="51">
                  <c:v>118.989998</c:v>
                </c:pt>
                <c:pt idx="52">
                  <c:v>118.459999</c:v>
                </c:pt>
                <c:pt idx="53">
                  <c:v>118.379997</c:v>
                </c:pt>
                <c:pt idx="54">
                  <c:v>118.760002</c:v>
                </c:pt>
                <c:pt idx="55">
                  <c:v>118.379997</c:v>
                </c:pt>
                <c:pt idx="56">
                  <c:v>118.16999800000001</c:v>
                </c:pt>
                <c:pt idx="57">
                  <c:v>118.459999</c:v>
                </c:pt>
                <c:pt idx="58">
                  <c:v>119.5</c:v>
                </c:pt>
                <c:pt idx="59">
                  <c:v>118.870003</c:v>
                </c:pt>
                <c:pt idx="60">
                  <c:v>119.610001</c:v>
                </c:pt>
                <c:pt idx="61">
                  <c:v>119.269997</c:v>
                </c:pt>
                <c:pt idx="62">
                  <c:v>118.879997</c:v>
                </c:pt>
                <c:pt idx="63">
                  <c:v>118.709999</c:v>
                </c:pt>
                <c:pt idx="64">
                  <c:v>119.709999</c:v>
                </c:pt>
                <c:pt idx="65">
                  <c:v>119.610001</c:v>
                </c:pt>
                <c:pt idx="66">
                  <c:v>120.68</c:v>
                </c:pt>
                <c:pt idx="67">
                  <c:v>111.639999</c:v>
                </c:pt>
                <c:pt idx="68">
                  <c:v>113.889999</c:v>
                </c:pt>
                <c:pt idx="69">
                  <c:v>116.529999</c:v>
                </c:pt>
                <c:pt idx="70">
                  <c:v>117.239998</c:v>
                </c:pt>
                <c:pt idx="71">
                  <c:v>117.129997</c:v>
                </c:pt>
                <c:pt idx="72">
                  <c:v>117.82</c:v>
                </c:pt>
                <c:pt idx="73">
                  <c:v>117.470001</c:v>
                </c:pt>
                <c:pt idx="74">
                  <c:v>118.75</c:v>
                </c:pt>
                <c:pt idx="75">
                  <c:v>118.769997</c:v>
                </c:pt>
                <c:pt idx="76">
                  <c:v>118.709999</c:v>
                </c:pt>
                <c:pt idx="77">
                  <c:v>119.360001</c:v>
                </c:pt>
                <c:pt idx="78">
                  <c:v>119.300003</c:v>
                </c:pt>
                <c:pt idx="79">
                  <c:v>118.33000199999999</c:v>
                </c:pt>
                <c:pt idx="80">
                  <c:v>117.889999</c:v>
                </c:pt>
                <c:pt idx="81">
                  <c:v>118.16999800000001</c:v>
                </c:pt>
                <c:pt idx="82">
                  <c:v>120.160004</c:v>
                </c:pt>
                <c:pt idx="83">
                  <c:v>122.58000199999999</c:v>
                </c:pt>
                <c:pt idx="84">
                  <c:v>122.300003</c:v>
                </c:pt>
                <c:pt idx="85">
                  <c:v>121.41999800000001</c:v>
                </c:pt>
                <c:pt idx="86">
                  <c:v>121.80999799999999</c:v>
                </c:pt>
                <c:pt idx="87">
                  <c:v>122.410004</c:v>
                </c:pt>
                <c:pt idx="88">
                  <c:v>122.379997</c:v>
                </c:pt>
                <c:pt idx="89">
                  <c:v>123.849998</c:v>
                </c:pt>
                <c:pt idx="90">
                  <c:v>123.699997</c:v>
                </c:pt>
                <c:pt idx="91">
                  <c:v>124.300003</c:v>
                </c:pt>
                <c:pt idx="92">
                  <c:v>123.550003</c:v>
                </c:pt>
                <c:pt idx="93">
                  <c:v>123.55999799999999</c:v>
                </c:pt>
                <c:pt idx="94">
                  <c:v>124.230003</c:v>
                </c:pt>
                <c:pt idx="95">
                  <c:v>126.040001</c:v>
                </c:pt>
                <c:pt idx="96">
                  <c:v>126.379997</c:v>
                </c:pt>
                <c:pt idx="97">
                  <c:v>125.260002</c:v>
                </c:pt>
                <c:pt idx="98">
                  <c:v>125.099998</c:v>
                </c:pt>
                <c:pt idx="99">
                  <c:v>126.089996</c:v>
                </c:pt>
                <c:pt idx="100">
                  <c:v>123.82</c:v>
                </c:pt>
                <c:pt idx="101">
                  <c:v>124.629997</c:v>
                </c:pt>
                <c:pt idx="102">
                  <c:v>124.699997</c:v>
                </c:pt>
                <c:pt idx="103">
                  <c:v>124.360001</c:v>
                </c:pt>
                <c:pt idx="104">
                  <c:v>122.25</c:v>
                </c:pt>
                <c:pt idx="105">
                  <c:v>122.279999</c:v>
                </c:pt>
                <c:pt idx="106">
                  <c:v>122.959999</c:v>
                </c:pt>
                <c:pt idx="107">
                  <c:v>121.839996</c:v>
                </c:pt>
                <c:pt idx="108">
                  <c:v>118.260002</c:v>
                </c:pt>
                <c:pt idx="109">
                  <c:v>117.279999</c:v>
                </c:pt>
                <c:pt idx="110">
                  <c:v>118.040001</c:v>
                </c:pt>
                <c:pt idx="111">
                  <c:v>119.720001</c:v>
                </c:pt>
                <c:pt idx="112">
                  <c:v>120.19000200000001</c:v>
                </c:pt>
                <c:pt idx="113">
                  <c:v>119.82</c:v>
                </c:pt>
                <c:pt idx="114">
                  <c:v>121.550003</c:v>
                </c:pt>
                <c:pt idx="115">
                  <c:v>122.050003</c:v>
                </c:pt>
                <c:pt idx="116">
                  <c:v>120.639999</c:v>
                </c:pt>
                <c:pt idx="117">
                  <c:v>121.959999</c:v>
                </c:pt>
                <c:pt idx="118">
                  <c:v>119.959999</c:v>
                </c:pt>
                <c:pt idx="119">
                  <c:v>118.510002</c:v>
                </c:pt>
                <c:pt idx="120">
                  <c:v>127</c:v>
                </c:pt>
                <c:pt idx="121">
                  <c:v>127.279999</c:v>
                </c:pt>
                <c:pt idx="122">
                  <c:v>129</c:v>
                </c:pt>
                <c:pt idx="123">
                  <c:v>130</c:v>
                </c:pt>
                <c:pt idx="124">
                  <c:v>130.39999399999999</c:v>
                </c:pt>
                <c:pt idx="125">
                  <c:v>131.46000699999999</c:v>
                </c:pt>
                <c:pt idx="126">
                  <c:v>133.14999399999999</c:v>
                </c:pt>
                <c:pt idx="127">
                  <c:v>134.970001</c:v>
                </c:pt>
                <c:pt idx="128">
                  <c:v>135.509995</c:v>
                </c:pt>
                <c:pt idx="129">
                  <c:v>136.03999300000001</c:v>
                </c:pt>
                <c:pt idx="130">
                  <c:v>135.96000699999999</c:v>
                </c:pt>
                <c:pt idx="131">
                  <c:v>135.69000199999999</c:v>
                </c:pt>
                <c:pt idx="132">
                  <c:v>135.89999399999999</c:v>
                </c:pt>
                <c:pt idx="133">
                  <c:v>137.050003</c:v>
                </c:pt>
                <c:pt idx="134">
                  <c:v>138.16999799999999</c:v>
                </c:pt>
                <c:pt idx="135">
                  <c:v>138.80999800000001</c:v>
                </c:pt>
                <c:pt idx="136">
                  <c:v>138.779999</c:v>
                </c:pt>
                <c:pt idx="137">
                  <c:v>137.13999899999999</c:v>
                </c:pt>
                <c:pt idx="138">
                  <c:v>136.009995</c:v>
                </c:pt>
                <c:pt idx="139">
                  <c:v>136.470001</c:v>
                </c:pt>
                <c:pt idx="140">
                  <c:v>136.46000699999999</c:v>
                </c:pt>
                <c:pt idx="141">
                  <c:v>135.16000399999999</c:v>
                </c:pt>
                <c:pt idx="142">
                  <c:v>135.86999499999999</c:v>
                </c:pt>
                <c:pt idx="143">
                  <c:v>137.11000100000001</c:v>
                </c:pt>
                <c:pt idx="144">
                  <c:v>139.08999600000001</c:v>
                </c:pt>
                <c:pt idx="145">
                  <c:v>139.949997</c:v>
                </c:pt>
                <c:pt idx="146">
                  <c:v>138.570007</c:v>
                </c:pt>
                <c:pt idx="147">
                  <c:v>139.550003</c:v>
                </c:pt>
                <c:pt idx="148">
                  <c:v>140.929993</c:v>
                </c:pt>
                <c:pt idx="149">
                  <c:v>140.36000100000001</c:v>
                </c:pt>
                <c:pt idx="150">
                  <c:v>141.520004</c:v>
                </c:pt>
                <c:pt idx="151">
                  <c:v>142.259995</c:v>
                </c:pt>
                <c:pt idx="152">
                  <c:v>144.199997</c:v>
                </c:pt>
                <c:pt idx="153">
                  <c:v>144.970001</c:v>
                </c:pt>
                <c:pt idx="154">
                  <c:v>142.820007</c:v>
                </c:pt>
                <c:pt idx="155">
                  <c:v>141.279999</c:v>
                </c:pt>
                <c:pt idx="156">
                  <c:v>138.03999300000001</c:v>
                </c:pt>
                <c:pt idx="157">
                  <c:v>137.220001</c:v>
                </c:pt>
                <c:pt idx="158">
                  <c:v>139.14999399999999</c:v>
                </c:pt>
                <c:pt idx="159">
                  <c:v>137.720001</c:v>
                </c:pt>
                <c:pt idx="160">
                  <c:v>137.970001</c:v>
                </c:pt>
                <c:pt idx="161">
                  <c:v>135.800003</c:v>
                </c:pt>
                <c:pt idx="162">
                  <c:v>134.199997</c:v>
                </c:pt>
                <c:pt idx="163">
                  <c:v>134.020004</c:v>
                </c:pt>
                <c:pt idx="164">
                  <c:v>132.14999399999999</c:v>
                </c:pt>
                <c:pt idx="165">
                  <c:v>133.69000199999999</c:v>
                </c:pt>
                <c:pt idx="166">
                  <c:v>132.64999399999999</c:v>
                </c:pt>
                <c:pt idx="167">
                  <c:v>134.46000699999999</c:v>
                </c:pt>
                <c:pt idx="168">
                  <c:v>134.58999600000001</c:v>
                </c:pt>
                <c:pt idx="169">
                  <c:v>137.38999899999999</c:v>
                </c:pt>
                <c:pt idx="170">
                  <c:v>135.58000200000001</c:v>
                </c:pt>
                <c:pt idx="171">
                  <c:v>134.94000199999999</c:v>
                </c:pt>
                <c:pt idx="172">
                  <c:v>135.38000500000001</c:v>
                </c:pt>
                <c:pt idx="173">
                  <c:v>133.85000600000001</c:v>
                </c:pt>
                <c:pt idx="174">
                  <c:v>133.80999800000001</c:v>
                </c:pt>
                <c:pt idx="175">
                  <c:v>135.91000399999999</c:v>
                </c:pt>
                <c:pt idx="176">
                  <c:v>138.10000600000001</c:v>
                </c:pt>
                <c:pt idx="177">
                  <c:v>137.21000699999999</c:v>
                </c:pt>
                <c:pt idx="178">
                  <c:v>138.78999300000001</c:v>
                </c:pt>
                <c:pt idx="179">
                  <c:v>139.740005</c:v>
                </c:pt>
                <c:pt idx="180">
                  <c:v>136.990005</c:v>
                </c:pt>
                <c:pt idx="181">
                  <c:v>139.220001</c:v>
                </c:pt>
                <c:pt idx="182">
                  <c:v>138.75</c:v>
                </c:pt>
                <c:pt idx="183">
                  <c:v>141.029999</c:v>
                </c:pt>
                <c:pt idx="184">
                  <c:v>156.08999600000001</c:v>
                </c:pt>
                <c:pt idx="185">
                  <c:v>156.08999600000001</c:v>
                </c:pt>
                <c:pt idx="186">
                  <c:v>155.63000500000001</c:v>
                </c:pt>
                <c:pt idx="187">
                  <c:v>157.800003</c:v>
                </c:pt>
                <c:pt idx="188">
                  <c:v>159.820007</c:v>
                </c:pt>
                <c:pt idx="189">
                  <c:v>161.53999300000001</c:v>
                </c:pt>
                <c:pt idx="190">
                  <c:v>160.759995</c:v>
                </c:pt>
                <c:pt idx="191">
                  <c:v>157.08999600000001</c:v>
                </c:pt>
                <c:pt idx="192">
                  <c:v>156.009995</c:v>
                </c:pt>
                <c:pt idx="193">
                  <c:v>157.10000600000001</c:v>
                </c:pt>
                <c:pt idx="194">
                  <c:v>157.779999</c:v>
                </c:pt>
                <c:pt idx="195">
                  <c:v>153.16999799999999</c:v>
                </c:pt>
                <c:pt idx="196">
                  <c:v>156.820007</c:v>
                </c:pt>
                <c:pt idx="197">
                  <c:v>156.699997</c:v>
                </c:pt>
                <c:pt idx="198">
                  <c:v>156.80999800000001</c:v>
                </c:pt>
                <c:pt idx="199">
                  <c:v>156.229996</c:v>
                </c:pt>
                <c:pt idx="200">
                  <c:v>158.71000699999999</c:v>
                </c:pt>
                <c:pt idx="201">
                  <c:v>158.80999800000001</c:v>
                </c:pt>
                <c:pt idx="202">
                  <c:v>159.14999399999999</c:v>
                </c:pt>
                <c:pt idx="203">
                  <c:v>159.5</c:v>
                </c:pt>
                <c:pt idx="204">
                  <c:v>160.020004</c:v>
                </c:pt>
                <c:pt idx="205">
                  <c:v>158.94000199999999</c:v>
                </c:pt>
                <c:pt idx="206">
                  <c:v>159.03999300000001</c:v>
                </c:pt>
                <c:pt idx="207">
                  <c:v>157.61999499999999</c:v>
                </c:pt>
                <c:pt idx="208">
                  <c:v>157.41000399999999</c:v>
                </c:pt>
                <c:pt idx="209">
                  <c:v>160.970001</c:v>
                </c:pt>
                <c:pt idx="210">
                  <c:v>160.009995</c:v>
                </c:pt>
                <c:pt idx="211">
                  <c:v>159.83999600000001</c:v>
                </c:pt>
                <c:pt idx="212">
                  <c:v>160.85000600000001</c:v>
                </c:pt>
                <c:pt idx="213">
                  <c:v>160.520004</c:v>
                </c:pt>
                <c:pt idx="214">
                  <c:v>162.25</c:v>
                </c:pt>
                <c:pt idx="215">
                  <c:v>161.21000699999999</c:v>
                </c:pt>
                <c:pt idx="216">
                  <c:v>162.070007</c:v>
                </c:pt>
                <c:pt idx="217">
                  <c:v>162.240005</c:v>
                </c:pt>
                <c:pt idx="218">
                  <c:v>162.86999499999999</c:v>
                </c:pt>
                <c:pt idx="219">
                  <c:v>164.41000399999999</c:v>
                </c:pt>
                <c:pt idx="220">
                  <c:v>164.35000600000001</c:v>
                </c:pt>
                <c:pt idx="221">
                  <c:v>165.800003</c:v>
                </c:pt>
                <c:pt idx="222">
                  <c:v>162.979996</c:v>
                </c:pt>
                <c:pt idx="223">
                  <c:v>162.91000399999999</c:v>
                </c:pt>
                <c:pt idx="224">
                  <c:v>162.179993</c:v>
                </c:pt>
                <c:pt idx="225">
                  <c:v>162.63999899999999</c:v>
                </c:pt>
                <c:pt idx="226">
                  <c:v>160.61999499999999</c:v>
                </c:pt>
                <c:pt idx="227">
                  <c:v>161.63000500000001</c:v>
                </c:pt>
                <c:pt idx="228">
                  <c:v>160.33999600000001</c:v>
                </c:pt>
                <c:pt idx="229">
                  <c:v>159.89999399999999</c:v>
                </c:pt>
                <c:pt idx="230">
                  <c:v>158.21000699999999</c:v>
                </c:pt>
                <c:pt idx="231">
                  <c:v>159.69000199999999</c:v>
                </c:pt>
                <c:pt idx="232">
                  <c:v>159.61000100000001</c:v>
                </c:pt>
                <c:pt idx="233">
                  <c:v>159.229996</c:v>
                </c:pt>
                <c:pt idx="234">
                  <c:v>157.86000100000001</c:v>
                </c:pt>
                <c:pt idx="235">
                  <c:v>157</c:v>
                </c:pt>
                <c:pt idx="236">
                  <c:v>156.979996</c:v>
                </c:pt>
                <c:pt idx="237">
                  <c:v>157.990005</c:v>
                </c:pt>
                <c:pt idx="238">
                  <c:v>159.490005</c:v>
                </c:pt>
                <c:pt idx="239">
                  <c:v>160.13999899999999</c:v>
                </c:pt>
                <c:pt idx="240">
                  <c:v>159.979996</c:v>
                </c:pt>
                <c:pt idx="241">
                  <c:v>158.429993</c:v>
                </c:pt>
                <c:pt idx="242">
                  <c:v>160.949997</c:v>
                </c:pt>
                <c:pt idx="243">
                  <c:v>160.779999</c:v>
                </c:pt>
                <c:pt idx="244">
                  <c:v>159.78999300000001</c:v>
                </c:pt>
                <c:pt idx="245">
                  <c:v>159.91999799999999</c:v>
                </c:pt>
                <c:pt idx="246">
                  <c:v>158.470001</c:v>
                </c:pt>
                <c:pt idx="247">
                  <c:v>158.41999799999999</c:v>
                </c:pt>
                <c:pt idx="248">
                  <c:v>157.36000100000001</c:v>
                </c:pt>
                <c:pt idx="249">
                  <c:v>154.679993</c:v>
                </c:pt>
                <c:pt idx="250">
                  <c:v>153</c:v>
                </c:pt>
                <c:pt idx="251">
                  <c:v>153.550003</c:v>
                </c:pt>
              </c:numCache>
            </c:numRef>
          </c:val>
          <c:smooth val="0"/>
          <c:extLst>
            <c:ext xmlns:c16="http://schemas.microsoft.com/office/drawing/2014/chart" uri="{C3380CC4-5D6E-409C-BE32-E72D297353CC}">
              <c16:uniqueId val="{00000001-D760-4377-B407-3C1AAA83AAAB}"/>
            </c:ext>
          </c:extLst>
        </c:ser>
        <c:ser>
          <c:idx val="2"/>
          <c:order val="2"/>
          <c:tx>
            <c:strRef>
              <c:f>'[DG.xlsx]DG stock'!$D$1</c:f>
              <c:strCache>
                <c:ptCount val="1"/>
                <c:pt idx="0">
                  <c:v>Annotations</c:v>
                </c:pt>
              </c:strCache>
            </c:strRef>
          </c:tx>
          <c:spPr>
            <a:ln w="28575" cap="rnd">
              <a:noFill/>
              <a:round/>
            </a:ln>
            <a:effectLst/>
          </c:spPr>
          <c:marker>
            <c:symbol val="none"/>
          </c:marker>
          <c:dPt>
            <c:idx val="67"/>
            <c:marker>
              <c:symbol val="circle"/>
              <c:size val="6"/>
              <c:spPr>
                <a:solidFill>
                  <a:schemeClr val="tx1"/>
                </a:solidFill>
                <a:ln w="9525">
                  <a:noFill/>
                </a:ln>
                <a:effectLst/>
              </c:spPr>
            </c:marker>
            <c:bubble3D val="0"/>
            <c:spPr>
              <a:ln w="28575" cap="rnd">
                <a:noFill/>
                <a:round/>
              </a:ln>
              <a:effectLst/>
            </c:spPr>
            <c:extLst>
              <c:ext xmlns:c16="http://schemas.microsoft.com/office/drawing/2014/chart" uri="{C3380CC4-5D6E-409C-BE32-E72D297353CC}">
                <c16:uniqueId val="{00000003-D760-4377-B407-3C1AAA83AAAB}"/>
              </c:ext>
            </c:extLst>
          </c:dPt>
          <c:dPt>
            <c:idx val="183"/>
            <c:marker>
              <c:symbol val="circle"/>
              <c:size val="6"/>
              <c:spPr>
                <a:solidFill>
                  <a:schemeClr val="tx1"/>
                </a:solidFill>
                <a:ln w="9525">
                  <a:noFill/>
                </a:ln>
                <a:effectLst/>
              </c:spPr>
            </c:marker>
            <c:bubble3D val="0"/>
            <c:extLst>
              <c:ext xmlns:c16="http://schemas.microsoft.com/office/drawing/2014/chart" uri="{C3380CC4-5D6E-409C-BE32-E72D297353CC}">
                <c16:uniqueId val="{00000004-D760-4377-B407-3C1AAA83AAAB}"/>
              </c:ext>
            </c:extLst>
          </c:dPt>
          <c:cat>
            <c:numRef>
              <c:f>'[DG.xlsx]DG stock'!$A$2:$A$253</c:f>
              <c:numCache>
                <c:formatCode>m/d/yyyy</c:formatCode>
                <c:ptCount val="252"/>
                <c:pt idx="0">
                  <c:v>43438</c:v>
                </c:pt>
                <c:pt idx="1">
                  <c:v>43440</c:v>
                </c:pt>
                <c:pt idx="2">
                  <c:v>43441</c:v>
                </c:pt>
                <c:pt idx="3">
                  <c:v>43444</c:v>
                </c:pt>
                <c:pt idx="4">
                  <c:v>43445</c:v>
                </c:pt>
                <c:pt idx="5">
                  <c:v>43446</c:v>
                </c:pt>
                <c:pt idx="6">
                  <c:v>43447</c:v>
                </c:pt>
                <c:pt idx="7">
                  <c:v>43448</c:v>
                </c:pt>
                <c:pt idx="8">
                  <c:v>43451</c:v>
                </c:pt>
                <c:pt idx="9">
                  <c:v>43452</c:v>
                </c:pt>
                <c:pt idx="10">
                  <c:v>43453</c:v>
                </c:pt>
                <c:pt idx="11">
                  <c:v>43454</c:v>
                </c:pt>
                <c:pt idx="12">
                  <c:v>43455</c:v>
                </c:pt>
                <c:pt idx="13">
                  <c:v>43458</c:v>
                </c:pt>
                <c:pt idx="14">
                  <c:v>43460</c:v>
                </c:pt>
                <c:pt idx="15">
                  <c:v>43461</c:v>
                </c:pt>
                <c:pt idx="16">
                  <c:v>43462</c:v>
                </c:pt>
                <c:pt idx="17">
                  <c:v>43465</c:v>
                </c:pt>
                <c:pt idx="18">
                  <c:v>43467</c:v>
                </c:pt>
                <c:pt idx="19">
                  <c:v>43468</c:v>
                </c:pt>
                <c:pt idx="20">
                  <c:v>43469</c:v>
                </c:pt>
                <c:pt idx="21">
                  <c:v>43472</c:v>
                </c:pt>
                <c:pt idx="22">
                  <c:v>43473</c:v>
                </c:pt>
                <c:pt idx="23">
                  <c:v>43474</c:v>
                </c:pt>
                <c:pt idx="24">
                  <c:v>43475</c:v>
                </c:pt>
                <c:pt idx="25">
                  <c:v>43476</c:v>
                </c:pt>
                <c:pt idx="26">
                  <c:v>43479</c:v>
                </c:pt>
                <c:pt idx="27">
                  <c:v>43480</c:v>
                </c:pt>
                <c:pt idx="28">
                  <c:v>43481</c:v>
                </c:pt>
                <c:pt idx="29">
                  <c:v>43482</c:v>
                </c:pt>
                <c:pt idx="30">
                  <c:v>43483</c:v>
                </c:pt>
                <c:pt idx="31">
                  <c:v>43487</c:v>
                </c:pt>
                <c:pt idx="32">
                  <c:v>43488</c:v>
                </c:pt>
                <c:pt idx="33">
                  <c:v>43489</c:v>
                </c:pt>
                <c:pt idx="34">
                  <c:v>43490</c:v>
                </c:pt>
                <c:pt idx="35">
                  <c:v>43493</c:v>
                </c:pt>
                <c:pt idx="36">
                  <c:v>43494</c:v>
                </c:pt>
                <c:pt idx="37">
                  <c:v>43495</c:v>
                </c:pt>
                <c:pt idx="38">
                  <c:v>43496</c:v>
                </c:pt>
                <c:pt idx="39">
                  <c:v>43497</c:v>
                </c:pt>
                <c:pt idx="40">
                  <c:v>43500</c:v>
                </c:pt>
                <c:pt idx="41">
                  <c:v>43501</c:v>
                </c:pt>
                <c:pt idx="42">
                  <c:v>43502</c:v>
                </c:pt>
                <c:pt idx="43">
                  <c:v>43503</c:v>
                </c:pt>
                <c:pt idx="44">
                  <c:v>43504</c:v>
                </c:pt>
                <c:pt idx="45">
                  <c:v>43507</c:v>
                </c:pt>
                <c:pt idx="46">
                  <c:v>43508</c:v>
                </c:pt>
                <c:pt idx="47">
                  <c:v>43509</c:v>
                </c:pt>
                <c:pt idx="48">
                  <c:v>43510</c:v>
                </c:pt>
                <c:pt idx="49">
                  <c:v>43511</c:v>
                </c:pt>
                <c:pt idx="50">
                  <c:v>43515</c:v>
                </c:pt>
                <c:pt idx="51">
                  <c:v>43516</c:v>
                </c:pt>
                <c:pt idx="52">
                  <c:v>43517</c:v>
                </c:pt>
                <c:pt idx="53">
                  <c:v>43518</c:v>
                </c:pt>
                <c:pt idx="54">
                  <c:v>43521</c:v>
                </c:pt>
                <c:pt idx="55">
                  <c:v>43522</c:v>
                </c:pt>
                <c:pt idx="56">
                  <c:v>43523</c:v>
                </c:pt>
                <c:pt idx="57">
                  <c:v>43524</c:v>
                </c:pt>
                <c:pt idx="58">
                  <c:v>43525</c:v>
                </c:pt>
                <c:pt idx="59">
                  <c:v>43528</c:v>
                </c:pt>
                <c:pt idx="60">
                  <c:v>43529</c:v>
                </c:pt>
                <c:pt idx="61">
                  <c:v>43530</c:v>
                </c:pt>
                <c:pt idx="62">
                  <c:v>43531</c:v>
                </c:pt>
                <c:pt idx="63">
                  <c:v>43532</c:v>
                </c:pt>
                <c:pt idx="64">
                  <c:v>43535</c:v>
                </c:pt>
                <c:pt idx="65">
                  <c:v>43536</c:v>
                </c:pt>
                <c:pt idx="66">
                  <c:v>43537</c:v>
                </c:pt>
                <c:pt idx="67">
                  <c:v>43538</c:v>
                </c:pt>
                <c:pt idx="68">
                  <c:v>43539</c:v>
                </c:pt>
                <c:pt idx="69">
                  <c:v>43542</c:v>
                </c:pt>
                <c:pt idx="70">
                  <c:v>43543</c:v>
                </c:pt>
                <c:pt idx="71">
                  <c:v>43544</c:v>
                </c:pt>
                <c:pt idx="72">
                  <c:v>43545</c:v>
                </c:pt>
                <c:pt idx="73">
                  <c:v>43546</c:v>
                </c:pt>
                <c:pt idx="74">
                  <c:v>43549</c:v>
                </c:pt>
                <c:pt idx="75">
                  <c:v>43550</c:v>
                </c:pt>
                <c:pt idx="76">
                  <c:v>43551</c:v>
                </c:pt>
                <c:pt idx="77">
                  <c:v>43552</c:v>
                </c:pt>
                <c:pt idx="78">
                  <c:v>43553</c:v>
                </c:pt>
                <c:pt idx="79">
                  <c:v>43556</c:v>
                </c:pt>
                <c:pt idx="80">
                  <c:v>43557</c:v>
                </c:pt>
                <c:pt idx="81">
                  <c:v>43558</c:v>
                </c:pt>
                <c:pt idx="82">
                  <c:v>43559</c:v>
                </c:pt>
                <c:pt idx="83">
                  <c:v>43560</c:v>
                </c:pt>
                <c:pt idx="84">
                  <c:v>43563</c:v>
                </c:pt>
                <c:pt idx="85">
                  <c:v>43564</c:v>
                </c:pt>
                <c:pt idx="86">
                  <c:v>43565</c:v>
                </c:pt>
                <c:pt idx="87">
                  <c:v>43566</c:v>
                </c:pt>
                <c:pt idx="88">
                  <c:v>43567</c:v>
                </c:pt>
                <c:pt idx="89">
                  <c:v>43570</c:v>
                </c:pt>
                <c:pt idx="90">
                  <c:v>43571</c:v>
                </c:pt>
                <c:pt idx="91">
                  <c:v>43572</c:v>
                </c:pt>
                <c:pt idx="92">
                  <c:v>43573</c:v>
                </c:pt>
                <c:pt idx="93">
                  <c:v>43577</c:v>
                </c:pt>
                <c:pt idx="94">
                  <c:v>43578</c:v>
                </c:pt>
                <c:pt idx="95">
                  <c:v>43579</c:v>
                </c:pt>
                <c:pt idx="96">
                  <c:v>43580</c:v>
                </c:pt>
                <c:pt idx="97">
                  <c:v>43581</c:v>
                </c:pt>
                <c:pt idx="98">
                  <c:v>43584</c:v>
                </c:pt>
                <c:pt idx="99">
                  <c:v>43585</c:v>
                </c:pt>
                <c:pt idx="100">
                  <c:v>43586</c:v>
                </c:pt>
                <c:pt idx="101">
                  <c:v>43587</c:v>
                </c:pt>
                <c:pt idx="102">
                  <c:v>43588</c:v>
                </c:pt>
                <c:pt idx="103">
                  <c:v>43591</c:v>
                </c:pt>
                <c:pt idx="104">
                  <c:v>43592</c:v>
                </c:pt>
                <c:pt idx="105">
                  <c:v>43593</c:v>
                </c:pt>
                <c:pt idx="106">
                  <c:v>43594</c:v>
                </c:pt>
                <c:pt idx="107">
                  <c:v>43595</c:v>
                </c:pt>
                <c:pt idx="108">
                  <c:v>43598</c:v>
                </c:pt>
                <c:pt idx="109">
                  <c:v>43599</c:v>
                </c:pt>
                <c:pt idx="110">
                  <c:v>43600</c:v>
                </c:pt>
                <c:pt idx="111">
                  <c:v>43601</c:v>
                </c:pt>
                <c:pt idx="112">
                  <c:v>43602</c:v>
                </c:pt>
                <c:pt idx="113">
                  <c:v>43605</c:v>
                </c:pt>
                <c:pt idx="114">
                  <c:v>43606</c:v>
                </c:pt>
                <c:pt idx="115">
                  <c:v>43607</c:v>
                </c:pt>
                <c:pt idx="116">
                  <c:v>43608</c:v>
                </c:pt>
                <c:pt idx="117">
                  <c:v>43609</c:v>
                </c:pt>
                <c:pt idx="118">
                  <c:v>43613</c:v>
                </c:pt>
                <c:pt idx="119">
                  <c:v>43614</c:v>
                </c:pt>
                <c:pt idx="120">
                  <c:v>43615</c:v>
                </c:pt>
                <c:pt idx="121">
                  <c:v>43616</c:v>
                </c:pt>
                <c:pt idx="122">
                  <c:v>43619</c:v>
                </c:pt>
                <c:pt idx="123">
                  <c:v>43620</c:v>
                </c:pt>
                <c:pt idx="124">
                  <c:v>43621</c:v>
                </c:pt>
                <c:pt idx="125">
                  <c:v>43622</c:v>
                </c:pt>
                <c:pt idx="126">
                  <c:v>43623</c:v>
                </c:pt>
                <c:pt idx="127">
                  <c:v>43626</c:v>
                </c:pt>
                <c:pt idx="128">
                  <c:v>43627</c:v>
                </c:pt>
                <c:pt idx="129">
                  <c:v>43628</c:v>
                </c:pt>
                <c:pt idx="130">
                  <c:v>43629</c:v>
                </c:pt>
                <c:pt idx="131">
                  <c:v>43630</c:v>
                </c:pt>
                <c:pt idx="132">
                  <c:v>43633</c:v>
                </c:pt>
                <c:pt idx="133">
                  <c:v>43634</c:v>
                </c:pt>
                <c:pt idx="134">
                  <c:v>43635</c:v>
                </c:pt>
                <c:pt idx="135">
                  <c:v>43636</c:v>
                </c:pt>
                <c:pt idx="136">
                  <c:v>43637</c:v>
                </c:pt>
                <c:pt idx="137">
                  <c:v>43640</c:v>
                </c:pt>
                <c:pt idx="138">
                  <c:v>43641</c:v>
                </c:pt>
                <c:pt idx="139">
                  <c:v>43642</c:v>
                </c:pt>
                <c:pt idx="140">
                  <c:v>43643</c:v>
                </c:pt>
                <c:pt idx="141">
                  <c:v>43644</c:v>
                </c:pt>
                <c:pt idx="142">
                  <c:v>43647</c:v>
                </c:pt>
                <c:pt idx="143">
                  <c:v>43648</c:v>
                </c:pt>
                <c:pt idx="144">
                  <c:v>43649</c:v>
                </c:pt>
                <c:pt idx="145">
                  <c:v>43651</c:v>
                </c:pt>
                <c:pt idx="146">
                  <c:v>43654</c:v>
                </c:pt>
                <c:pt idx="147">
                  <c:v>43655</c:v>
                </c:pt>
                <c:pt idx="148">
                  <c:v>43656</c:v>
                </c:pt>
                <c:pt idx="149">
                  <c:v>43657</c:v>
                </c:pt>
                <c:pt idx="150">
                  <c:v>43658</c:v>
                </c:pt>
                <c:pt idx="151">
                  <c:v>43661</c:v>
                </c:pt>
                <c:pt idx="152">
                  <c:v>43662</c:v>
                </c:pt>
                <c:pt idx="153">
                  <c:v>43663</c:v>
                </c:pt>
                <c:pt idx="154">
                  <c:v>43664</c:v>
                </c:pt>
                <c:pt idx="155">
                  <c:v>43665</c:v>
                </c:pt>
                <c:pt idx="156">
                  <c:v>43668</c:v>
                </c:pt>
                <c:pt idx="157">
                  <c:v>43669</c:v>
                </c:pt>
                <c:pt idx="158">
                  <c:v>43670</c:v>
                </c:pt>
                <c:pt idx="159">
                  <c:v>43671</c:v>
                </c:pt>
                <c:pt idx="160">
                  <c:v>43672</c:v>
                </c:pt>
                <c:pt idx="161">
                  <c:v>43675</c:v>
                </c:pt>
                <c:pt idx="162">
                  <c:v>43676</c:v>
                </c:pt>
                <c:pt idx="163">
                  <c:v>43677</c:v>
                </c:pt>
                <c:pt idx="164">
                  <c:v>43678</c:v>
                </c:pt>
                <c:pt idx="165">
                  <c:v>43679</c:v>
                </c:pt>
                <c:pt idx="166">
                  <c:v>43682</c:v>
                </c:pt>
                <c:pt idx="167">
                  <c:v>43683</c:v>
                </c:pt>
                <c:pt idx="168">
                  <c:v>43684</c:v>
                </c:pt>
                <c:pt idx="169">
                  <c:v>43685</c:v>
                </c:pt>
                <c:pt idx="170">
                  <c:v>43686</c:v>
                </c:pt>
                <c:pt idx="171">
                  <c:v>43689</c:v>
                </c:pt>
                <c:pt idx="172">
                  <c:v>43690</c:v>
                </c:pt>
                <c:pt idx="173">
                  <c:v>43691</c:v>
                </c:pt>
                <c:pt idx="174">
                  <c:v>43692</c:v>
                </c:pt>
                <c:pt idx="175">
                  <c:v>43693</c:v>
                </c:pt>
                <c:pt idx="176">
                  <c:v>43696</c:v>
                </c:pt>
                <c:pt idx="177">
                  <c:v>43697</c:v>
                </c:pt>
                <c:pt idx="178">
                  <c:v>43698</c:v>
                </c:pt>
                <c:pt idx="179">
                  <c:v>43699</c:v>
                </c:pt>
                <c:pt idx="180">
                  <c:v>43700</c:v>
                </c:pt>
                <c:pt idx="181">
                  <c:v>43703</c:v>
                </c:pt>
                <c:pt idx="182">
                  <c:v>43704</c:v>
                </c:pt>
                <c:pt idx="183">
                  <c:v>43705</c:v>
                </c:pt>
                <c:pt idx="184">
                  <c:v>43706</c:v>
                </c:pt>
                <c:pt idx="185">
                  <c:v>43707</c:v>
                </c:pt>
                <c:pt idx="186">
                  <c:v>43711</c:v>
                </c:pt>
                <c:pt idx="187">
                  <c:v>43712</c:v>
                </c:pt>
                <c:pt idx="188">
                  <c:v>43713</c:v>
                </c:pt>
                <c:pt idx="189">
                  <c:v>43714</c:v>
                </c:pt>
                <c:pt idx="190">
                  <c:v>43717</c:v>
                </c:pt>
                <c:pt idx="191">
                  <c:v>43718</c:v>
                </c:pt>
                <c:pt idx="192">
                  <c:v>43719</c:v>
                </c:pt>
                <c:pt idx="193">
                  <c:v>43720</c:v>
                </c:pt>
                <c:pt idx="194">
                  <c:v>43721</c:v>
                </c:pt>
                <c:pt idx="195">
                  <c:v>43724</c:v>
                </c:pt>
                <c:pt idx="196">
                  <c:v>43725</c:v>
                </c:pt>
                <c:pt idx="197">
                  <c:v>43726</c:v>
                </c:pt>
                <c:pt idx="198">
                  <c:v>43727</c:v>
                </c:pt>
                <c:pt idx="199">
                  <c:v>43728</c:v>
                </c:pt>
                <c:pt idx="200">
                  <c:v>43731</c:v>
                </c:pt>
                <c:pt idx="201">
                  <c:v>43732</c:v>
                </c:pt>
                <c:pt idx="202">
                  <c:v>43733</c:v>
                </c:pt>
                <c:pt idx="203">
                  <c:v>43734</c:v>
                </c:pt>
                <c:pt idx="204">
                  <c:v>43735</c:v>
                </c:pt>
                <c:pt idx="205">
                  <c:v>43738</c:v>
                </c:pt>
                <c:pt idx="206">
                  <c:v>43739</c:v>
                </c:pt>
                <c:pt idx="207">
                  <c:v>43740</c:v>
                </c:pt>
                <c:pt idx="208">
                  <c:v>43741</c:v>
                </c:pt>
                <c:pt idx="209">
                  <c:v>43742</c:v>
                </c:pt>
                <c:pt idx="210">
                  <c:v>43745</c:v>
                </c:pt>
                <c:pt idx="211">
                  <c:v>43746</c:v>
                </c:pt>
                <c:pt idx="212">
                  <c:v>43747</c:v>
                </c:pt>
                <c:pt idx="213">
                  <c:v>43748</c:v>
                </c:pt>
                <c:pt idx="214">
                  <c:v>43749</c:v>
                </c:pt>
                <c:pt idx="215">
                  <c:v>43752</c:v>
                </c:pt>
                <c:pt idx="216">
                  <c:v>43753</c:v>
                </c:pt>
                <c:pt idx="217">
                  <c:v>43754</c:v>
                </c:pt>
                <c:pt idx="218">
                  <c:v>43755</c:v>
                </c:pt>
                <c:pt idx="219">
                  <c:v>43756</c:v>
                </c:pt>
                <c:pt idx="220">
                  <c:v>43759</c:v>
                </c:pt>
                <c:pt idx="221">
                  <c:v>43760</c:v>
                </c:pt>
                <c:pt idx="222">
                  <c:v>43761</c:v>
                </c:pt>
                <c:pt idx="223">
                  <c:v>43762</c:v>
                </c:pt>
                <c:pt idx="224">
                  <c:v>43763</c:v>
                </c:pt>
                <c:pt idx="225">
                  <c:v>43766</c:v>
                </c:pt>
                <c:pt idx="226">
                  <c:v>43767</c:v>
                </c:pt>
                <c:pt idx="227">
                  <c:v>43768</c:v>
                </c:pt>
                <c:pt idx="228">
                  <c:v>43769</c:v>
                </c:pt>
                <c:pt idx="229">
                  <c:v>43770</c:v>
                </c:pt>
                <c:pt idx="230">
                  <c:v>43773</c:v>
                </c:pt>
                <c:pt idx="231">
                  <c:v>43774</c:v>
                </c:pt>
                <c:pt idx="232">
                  <c:v>43775</c:v>
                </c:pt>
                <c:pt idx="233">
                  <c:v>43776</c:v>
                </c:pt>
                <c:pt idx="234">
                  <c:v>43777</c:v>
                </c:pt>
                <c:pt idx="235">
                  <c:v>43780</c:v>
                </c:pt>
                <c:pt idx="236">
                  <c:v>43781</c:v>
                </c:pt>
                <c:pt idx="237">
                  <c:v>43782</c:v>
                </c:pt>
                <c:pt idx="238">
                  <c:v>43783</c:v>
                </c:pt>
                <c:pt idx="239">
                  <c:v>43784</c:v>
                </c:pt>
                <c:pt idx="240">
                  <c:v>43787</c:v>
                </c:pt>
                <c:pt idx="241">
                  <c:v>43788</c:v>
                </c:pt>
                <c:pt idx="242">
                  <c:v>43789</c:v>
                </c:pt>
                <c:pt idx="243">
                  <c:v>43790</c:v>
                </c:pt>
                <c:pt idx="244">
                  <c:v>43791</c:v>
                </c:pt>
                <c:pt idx="245">
                  <c:v>43794</c:v>
                </c:pt>
                <c:pt idx="246">
                  <c:v>43795</c:v>
                </c:pt>
                <c:pt idx="247">
                  <c:v>43796</c:v>
                </c:pt>
                <c:pt idx="248">
                  <c:v>43798</c:v>
                </c:pt>
                <c:pt idx="249">
                  <c:v>43801</c:v>
                </c:pt>
                <c:pt idx="250">
                  <c:v>43802</c:v>
                </c:pt>
                <c:pt idx="251">
                  <c:v>43803</c:v>
                </c:pt>
              </c:numCache>
            </c:numRef>
          </c:cat>
          <c:val>
            <c:numRef>
              <c:f>'[DG.xlsx]DG stock'!$D$2:$D$253</c:f>
              <c:numCache>
                <c:formatCode>General</c:formatCode>
                <c:ptCount val="25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111.639999</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141.029999</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numCache>
            </c:numRef>
          </c:val>
          <c:smooth val="0"/>
          <c:extLst>
            <c:ext xmlns:c16="http://schemas.microsoft.com/office/drawing/2014/chart" uri="{C3380CC4-5D6E-409C-BE32-E72D297353CC}">
              <c16:uniqueId val="{00000005-D760-4377-B407-3C1AAA83AAAB}"/>
            </c:ext>
          </c:extLst>
        </c:ser>
        <c:dLbls>
          <c:showLegendKey val="0"/>
          <c:showVal val="0"/>
          <c:showCatName val="0"/>
          <c:showSerName val="0"/>
          <c:showPercent val="0"/>
          <c:showBubbleSize val="0"/>
        </c:dLbls>
        <c:marker val="1"/>
        <c:smooth val="0"/>
        <c:axId val="2093862992"/>
        <c:axId val="2093859760"/>
      </c:lineChart>
      <c:dateAx>
        <c:axId val="2093853120"/>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2093856528"/>
        <c:crosses val="autoZero"/>
        <c:auto val="1"/>
        <c:lblOffset val="100"/>
        <c:baseTimeUnit val="days"/>
        <c:majorUnit val="3"/>
        <c:majorTimeUnit val="months"/>
      </c:dateAx>
      <c:valAx>
        <c:axId val="2093856528"/>
        <c:scaling>
          <c:orientation val="minMax"/>
          <c:max val="12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Gadugi" panose="020B0502040204020203" pitchFamily="34" charset="0"/>
                <a:cs typeface="+mn-cs"/>
              </a:defRPr>
            </a:pPr>
            <a:endParaRPr lang="en-US"/>
          </a:p>
        </c:txPr>
        <c:crossAx val="2093853120"/>
        <c:crosses val="autoZero"/>
        <c:crossBetween val="between"/>
      </c:valAx>
      <c:valAx>
        <c:axId val="2093859760"/>
        <c:scaling>
          <c:orientation val="minMax"/>
          <c:max val="180"/>
          <c:min val="6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2093862992"/>
        <c:crosses val="max"/>
        <c:crossBetween val="between"/>
      </c:valAx>
      <c:dateAx>
        <c:axId val="2093862992"/>
        <c:scaling>
          <c:orientation val="minMax"/>
        </c:scaling>
        <c:delete val="1"/>
        <c:axPos val="b"/>
        <c:numFmt formatCode="m/d/yyyy" sourceLinked="1"/>
        <c:majorTickMark val="out"/>
        <c:minorTickMark val="none"/>
        <c:tickLblPos val="nextTo"/>
        <c:crossAx val="2093859760"/>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Garamond" panose="02020404030301010803" pitchFamily="18"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0.18417</cdr:x>
      <cdr:y>0.17828</cdr:y>
    </cdr:from>
    <cdr:to>
      <cdr:x>0.32971</cdr:x>
      <cdr:y>0.40594</cdr:y>
    </cdr:to>
    <cdr:sp macro="" textlink="">
      <cdr:nvSpPr>
        <cdr:cNvPr id="2" name="TextBox 1"/>
        <cdr:cNvSpPr txBox="1"/>
      </cdr:nvSpPr>
      <cdr:spPr>
        <a:xfrm xmlns:a="http://schemas.openxmlformats.org/drawingml/2006/main">
          <a:off x="598577" y="368498"/>
          <a:ext cx="473023" cy="470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solidFill>
                <a:srgbClr val="0070C0"/>
              </a:solidFill>
              <a:latin typeface="Garamond" panose="02020404030301010803" pitchFamily="18" charset="0"/>
            </a:rPr>
            <a:t>2018 4</a:t>
          </a:r>
          <a:r>
            <a:rPr lang="en-US" sz="800" baseline="30000" dirty="0">
              <a:solidFill>
                <a:srgbClr val="0070C0"/>
              </a:solidFill>
              <a:latin typeface="Garamond" panose="02020404030301010803" pitchFamily="18" charset="0"/>
            </a:rPr>
            <a:t>th</a:t>
          </a:r>
          <a:r>
            <a:rPr lang="en-US" sz="800" dirty="0">
              <a:solidFill>
                <a:srgbClr val="0070C0"/>
              </a:solidFill>
              <a:latin typeface="Garamond" panose="02020404030301010803" pitchFamily="18" charset="0"/>
            </a:rPr>
            <a:t> </a:t>
          </a:r>
        </a:p>
        <a:p xmlns:a="http://schemas.openxmlformats.org/drawingml/2006/main">
          <a:r>
            <a:rPr lang="en-US" sz="800" dirty="0">
              <a:solidFill>
                <a:srgbClr val="0070C0"/>
              </a:solidFill>
              <a:latin typeface="Garamond" panose="02020404030301010803" pitchFamily="18" charset="0"/>
            </a:rPr>
            <a:t>Quarter </a:t>
          </a:r>
        </a:p>
        <a:p xmlns:a="http://schemas.openxmlformats.org/drawingml/2006/main">
          <a:r>
            <a:rPr lang="en-US" sz="800" dirty="0">
              <a:solidFill>
                <a:srgbClr val="0070C0"/>
              </a:solidFill>
              <a:latin typeface="Garamond" panose="02020404030301010803" pitchFamily="18" charset="0"/>
            </a:rPr>
            <a:t>Earnings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5"/>
            <a:ext cx="3011488" cy="46196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08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163"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247"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33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41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49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576"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657"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7003" y="5"/>
            <a:ext cx="3011488" cy="461962"/>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08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163"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247"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33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41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49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576"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657"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7" y="4387856"/>
            <a:ext cx="5559425" cy="41560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8772529"/>
            <a:ext cx="3011488" cy="46196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08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163"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247"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33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41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493"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576"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657"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7003" y="8772529"/>
            <a:ext cx="3011488" cy="461962"/>
          </a:xfrm>
          <a:prstGeom prst="rect">
            <a:avLst/>
          </a:prstGeom>
          <a:noFill/>
          <a:ln>
            <a:noFill/>
          </a:ln>
        </p:spPr>
        <p:txBody>
          <a:bodyPr spcFirstLastPara="1" wrap="square" lIns="91725" tIns="45850" rIns="91725" bIns="458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6161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Anshul</a:t>
            </a:r>
            <a:endParaRPr dirty="0"/>
          </a:p>
        </p:txBody>
      </p:sp>
      <p:sp>
        <p:nvSpPr>
          <p:cNvPr id="211" name="Google Shape;211;p3: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5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6339be11_5_113:notes"/>
          <p:cNvSpPr txBox="1">
            <a:spLocks noGrp="1"/>
          </p:cNvSpPr>
          <p:nvPr>
            <p:ph type="body" idx="1"/>
          </p:nvPr>
        </p:nvSpPr>
        <p:spPr>
          <a:xfrm>
            <a:off x="695327" y="4387856"/>
            <a:ext cx="5559300" cy="41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Linda</a:t>
            </a:r>
            <a:endParaRPr b="1" dirty="0"/>
          </a:p>
        </p:txBody>
      </p:sp>
      <p:sp>
        <p:nvSpPr>
          <p:cNvPr id="316" name="Google Shape;316;g2b6339be11_5_113: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36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Anshul</a:t>
            </a:r>
            <a:endParaRPr dirty="0"/>
          </a:p>
        </p:txBody>
      </p:sp>
      <p:sp>
        <p:nvSpPr>
          <p:cNvPr id="322" name="Google Shape;322;p15: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0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Brian</a:t>
            </a:r>
            <a:endParaRPr b="1" dirty="0"/>
          </a:p>
        </p:txBody>
      </p:sp>
      <p:sp>
        <p:nvSpPr>
          <p:cNvPr id="332" name="Google Shape;332;p8: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96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1: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1: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60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5:notes"/>
          <p:cNvSpPr txBox="1">
            <a:spLocks noGrp="1"/>
          </p:cNvSpPr>
          <p:nvPr>
            <p:ph type="body" idx="1"/>
          </p:nvPr>
        </p:nvSpPr>
        <p:spPr>
          <a:xfrm>
            <a:off x="695327" y="4387856"/>
            <a:ext cx="5559425" cy="4156075"/>
          </a:xfrm>
          <a:prstGeom prst="rect">
            <a:avLst/>
          </a:prstGeom>
          <a:noFill/>
          <a:ln>
            <a:noFill/>
          </a:ln>
        </p:spPr>
        <p:txBody>
          <a:bodyPr spcFirstLastPara="1" wrap="square" lIns="91725" tIns="45850" rIns="91725" bIns="45850" anchor="t" anchorCtr="0">
            <a:noAutofit/>
          </a:bodyPr>
          <a:lstStyle/>
          <a:p>
            <a:pPr marL="0" marR="0" lvl="0" indent="0" algn="l" rtl="0">
              <a:spcBef>
                <a:spcPts val="0"/>
              </a:spcBef>
              <a:spcAft>
                <a:spcPts val="0"/>
              </a:spcAft>
              <a:buNone/>
            </a:pPr>
            <a:r>
              <a:rPr lang="en-US" sz="1200" b="0" i="0" u="none" strike="noStrike" cap="none" dirty="0" err="1" smtClean="0">
                <a:solidFill>
                  <a:schemeClr val="dk1"/>
                </a:solidFill>
                <a:latin typeface="Calibri"/>
                <a:ea typeface="Calibri"/>
                <a:cs typeface="Calibri"/>
                <a:sym typeface="Calibri"/>
              </a:rPr>
              <a:t>Anshul</a:t>
            </a:r>
            <a:endParaRPr sz="1200" b="0" i="0" u="none" strike="noStrike" cap="none" dirty="0">
              <a:solidFill>
                <a:schemeClr val="dk1"/>
              </a:solidFill>
              <a:latin typeface="Calibri"/>
              <a:ea typeface="Calibri"/>
              <a:cs typeface="Calibri"/>
              <a:sym typeface="Calibri"/>
            </a:endParaRPr>
          </a:p>
        </p:txBody>
      </p:sp>
      <p:sp>
        <p:nvSpPr>
          <p:cNvPr id="220" name="Google Shape;220;p5:notes"/>
          <p:cNvSpPr txBox="1">
            <a:spLocks noGrp="1"/>
          </p:cNvSpPr>
          <p:nvPr>
            <p:ph type="sldNum" idx="12"/>
          </p:nvPr>
        </p:nvSpPr>
        <p:spPr>
          <a:xfrm>
            <a:off x="3937003" y="8772529"/>
            <a:ext cx="3011488" cy="461962"/>
          </a:xfrm>
          <a:prstGeom prst="rect">
            <a:avLst/>
          </a:prstGeom>
          <a:noFill/>
          <a:ln>
            <a:noFill/>
          </a:ln>
        </p:spPr>
        <p:txBody>
          <a:bodyPr spcFirstLastPara="1" wrap="square" lIns="91725" tIns="45850" rIns="91725" bIns="458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8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Anshul</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398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Linda</a:t>
            </a:r>
            <a:endParaRPr dirty="0"/>
          </a:p>
        </p:txBody>
      </p:sp>
      <p:sp>
        <p:nvSpPr>
          <p:cNvPr id="226" name="Google Shape;226;p10: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22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9:notes"/>
          <p:cNvSpPr txBox="1">
            <a:spLocks noGrp="1"/>
          </p:cNvSpPr>
          <p:nvPr>
            <p:ph type="body" idx="1"/>
          </p:nvPr>
        </p:nvSpPr>
        <p:spPr>
          <a:xfrm>
            <a:off x="695327" y="4387856"/>
            <a:ext cx="5559425" cy="4156075"/>
          </a:xfrm>
          <a:prstGeom prst="rect">
            <a:avLst/>
          </a:prstGeom>
          <a:noFill/>
          <a:ln>
            <a:noFill/>
          </a:ln>
        </p:spPr>
        <p:txBody>
          <a:bodyPr spcFirstLastPara="1" wrap="square" lIns="91725" tIns="45850" rIns="91725" bIns="45850" anchor="t" anchorCtr="0">
            <a:noAutofit/>
          </a:bodyPr>
          <a:lstStyle/>
          <a:p>
            <a:pPr marL="0" marR="0" lvl="0" indent="0" algn="l" rtl="0">
              <a:spcBef>
                <a:spcPts val="0"/>
              </a:spcBef>
              <a:spcAft>
                <a:spcPts val="0"/>
              </a:spcAft>
              <a:buNone/>
            </a:pPr>
            <a:r>
              <a:rPr lang="en-US" dirty="0" smtClean="0"/>
              <a:t>Linda</a:t>
            </a:r>
            <a:endParaRPr dirty="0"/>
          </a:p>
        </p:txBody>
      </p:sp>
      <p:sp>
        <p:nvSpPr>
          <p:cNvPr id="246" name="Google Shape;246;p9:notes"/>
          <p:cNvSpPr txBox="1">
            <a:spLocks noGrp="1"/>
          </p:cNvSpPr>
          <p:nvPr>
            <p:ph type="sldNum" idx="12"/>
          </p:nvPr>
        </p:nvSpPr>
        <p:spPr>
          <a:xfrm>
            <a:off x="3937003" y="8772529"/>
            <a:ext cx="3011488" cy="461962"/>
          </a:xfrm>
          <a:prstGeom prst="rect">
            <a:avLst/>
          </a:prstGeom>
          <a:noFill/>
          <a:ln>
            <a:noFill/>
          </a:ln>
        </p:spPr>
        <p:txBody>
          <a:bodyPr spcFirstLastPara="1" wrap="square" lIns="91725" tIns="45850" rIns="91725" bIns="458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775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Brian</a:t>
            </a:r>
            <a:endParaRPr dirty="0"/>
          </a:p>
        </p:txBody>
      </p:sp>
      <p:sp>
        <p:nvSpPr>
          <p:cNvPr id="261" name="Google Shape;261;p12: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04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Linda</a:t>
            </a:r>
            <a:endParaRPr dirty="0"/>
          </a:p>
        </p:txBody>
      </p:sp>
      <p:sp>
        <p:nvSpPr>
          <p:cNvPr id="275" name="Google Shape;275;p13: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74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95327" y="4387856"/>
            <a:ext cx="5559425" cy="4156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Anshul</a:t>
            </a:r>
            <a:endParaRPr dirty="0"/>
          </a:p>
        </p:txBody>
      </p:sp>
      <p:sp>
        <p:nvSpPr>
          <p:cNvPr id="283" name="Google Shape;283;p14:notes"/>
          <p:cNvSpPr>
            <a:spLocks noGrp="1" noRot="1" noChangeAspect="1"/>
          </p:cNvSpPr>
          <p:nvPr>
            <p:ph type="sldImg" idx="2"/>
          </p:nvPr>
        </p:nvSpPr>
        <p:spPr>
          <a:xfrm>
            <a:off x="1166813" y="690563"/>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8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b6339be11_5_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b6339be11_5_0:notes"/>
          <p:cNvSpPr txBox="1">
            <a:spLocks noGrp="1"/>
          </p:cNvSpPr>
          <p:nvPr>
            <p:ph type="body" idx="1"/>
          </p:nvPr>
        </p:nvSpPr>
        <p:spPr>
          <a:xfrm>
            <a:off x="695007" y="4444861"/>
            <a:ext cx="5560200" cy="3636900"/>
          </a:xfrm>
          <a:prstGeom prst="rect">
            <a:avLst/>
          </a:prstGeom>
          <a:noFill/>
          <a:ln>
            <a:noFill/>
          </a:ln>
        </p:spPr>
        <p:txBody>
          <a:bodyPr spcFirstLastPara="1" wrap="square" lIns="92550" tIns="46250" rIns="92550" bIns="4625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rPr>
              <a:t>Brian</a:t>
            </a:r>
            <a:endParaRPr sz="1200" b="1" i="0" u="none" strike="noStrike" cap="none" dirty="0">
              <a:solidFill>
                <a:schemeClr val="dk1"/>
              </a:solidFill>
            </a:endParaRPr>
          </a:p>
        </p:txBody>
      </p:sp>
      <p:sp>
        <p:nvSpPr>
          <p:cNvPr id="303" name="Google Shape;303;g2b6339be11_5_0:notes"/>
          <p:cNvSpPr txBox="1">
            <a:spLocks noGrp="1"/>
          </p:cNvSpPr>
          <p:nvPr>
            <p:ph type="sldNum" idx="12"/>
          </p:nvPr>
        </p:nvSpPr>
        <p:spPr>
          <a:xfrm>
            <a:off x="3936767" y="8772669"/>
            <a:ext cx="3011700" cy="463200"/>
          </a:xfrm>
          <a:prstGeom prst="rect">
            <a:avLst/>
          </a:prstGeom>
          <a:noFill/>
          <a:ln>
            <a:noFill/>
          </a:ln>
        </p:spPr>
        <p:txBody>
          <a:bodyPr spcFirstLastPara="1" wrap="square" lIns="92550" tIns="46250" rIns="9255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2447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B 2015 Primary Cover">
  <p:cSld name="WB 2015 Primary Cover">
    <p:spTree>
      <p:nvGrpSpPr>
        <p:cNvPr id="1" name="Shape 49"/>
        <p:cNvGrpSpPr/>
        <p:nvPr/>
      </p:nvGrpSpPr>
      <p:grpSpPr>
        <a:xfrm>
          <a:off x="0" y="0"/>
          <a:ext cx="0" cy="0"/>
          <a:chOff x="0" y="0"/>
          <a:chExt cx="0" cy="0"/>
        </a:xfrm>
      </p:grpSpPr>
      <p:sp>
        <p:nvSpPr>
          <p:cNvPr id="50" name="Google Shape;50;p2"/>
          <p:cNvSpPr txBox="1">
            <a:spLocks noGrp="1"/>
          </p:cNvSpPr>
          <p:nvPr>
            <p:ph type="ctrTitle"/>
          </p:nvPr>
        </p:nvSpPr>
        <p:spPr>
          <a:xfrm>
            <a:off x="566739" y="3532027"/>
            <a:ext cx="6011712" cy="492443"/>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3200"/>
              <a:buFont typeface="Cambria"/>
              <a:buNone/>
              <a:defRPr sz="3200" b="0" i="0" u="none" strike="noStrike" cap="none">
                <a:solidFill>
                  <a:schemeClr val="accent2"/>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51" name="Google Shape;51;p2"/>
          <p:cNvSpPr txBox="1">
            <a:spLocks noGrp="1"/>
          </p:cNvSpPr>
          <p:nvPr>
            <p:ph type="subTitle" idx="1"/>
          </p:nvPr>
        </p:nvSpPr>
        <p:spPr>
          <a:xfrm>
            <a:off x="566739" y="4227054"/>
            <a:ext cx="1377803" cy="1538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200"/>
              </a:spcBef>
              <a:spcAft>
                <a:spcPts val="0"/>
              </a:spcAft>
              <a:buClr>
                <a:schemeClr val="accent1"/>
              </a:buClr>
              <a:buSzPts val="1000"/>
              <a:buFont typeface="Noto Sans Symbols"/>
              <a:buNone/>
              <a:defRPr sz="1000" b="0" i="0" u="none" strike="noStrike" cap="none">
                <a:solidFill>
                  <a:schemeClr val="accent2"/>
                </a:solidFill>
                <a:latin typeface="Cambria"/>
                <a:ea typeface="Cambria"/>
                <a:cs typeface="Cambria"/>
                <a:sym typeface="Cambria"/>
              </a:defRPr>
            </a:lvl1pPr>
            <a:lvl2pPr marL="457081" marR="0" lvl="1" indent="0" algn="ctr" rtl="0">
              <a:lnSpc>
                <a:spcPct val="100000"/>
              </a:lnSpc>
              <a:spcBef>
                <a:spcPts val="600"/>
              </a:spcBef>
              <a:spcAft>
                <a:spcPts val="0"/>
              </a:spcAft>
              <a:buClr>
                <a:srgbClr val="888888"/>
              </a:buClr>
              <a:buSzPts val="1000"/>
              <a:buFont typeface="Cambria"/>
              <a:buNone/>
              <a:defRPr sz="1000" b="0" i="0" u="none" strike="noStrike" cap="none">
                <a:solidFill>
                  <a:srgbClr val="888888"/>
                </a:solidFill>
                <a:latin typeface="Cambria"/>
                <a:ea typeface="Cambria"/>
                <a:cs typeface="Cambria"/>
                <a:sym typeface="Cambria"/>
              </a:defRPr>
            </a:lvl2pPr>
            <a:lvl3pPr marL="914163" marR="0" lvl="2" indent="0" algn="ctr" rtl="0">
              <a:lnSpc>
                <a:spcPct val="100000"/>
              </a:lnSpc>
              <a:spcBef>
                <a:spcPts val="300"/>
              </a:spcBef>
              <a:spcAft>
                <a:spcPts val="0"/>
              </a:spcAft>
              <a:buClr>
                <a:srgbClr val="888888"/>
              </a:buClr>
              <a:buSzPts val="1000"/>
              <a:buFont typeface="Noto Sans Symbols"/>
              <a:buNone/>
              <a:defRPr sz="1000" b="0" i="0" u="none" strike="noStrike" cap="none">
                <a:solidFill>
                  <a:srgbClr val="888888"/>
                </a:solidFill>
                <a:latin typeface="Cambria"/>
                <a:ea typeface="Cambria"/>
                <a:cs typeface="Cambria"/>
                <a:sym typeface="Cambria"/>
              </a:defRPr>
            </a:lvl3pPr>
            <a:lvl4pPr marL="1371247" marR="0" lvl="3" indent="0" algn="ctr" rtl="0">
              <a:lnSpc>
                <a:spcPct val="100000"/>
              </a:lnSpc>
              <a:spcBef>
                <a:spcPts val="400"/>
              </a:spcBef>
              <a:spcAft>
                <a:spcPts val="0"/>
              </a:spcAft>
              <a:buClr>
                <a:srgbClr val="888888"/>
              </a:buClr>
              <a:buSzPts val="1100"/>
              <a:buFont typeface="Noto Sans Symbols"/>
              <a:buNone/>
              <a:defRPr sz="1100" b="0" i="0" u="none" strike="noStrike" cap="none">
                <a:solidFill>
                  <a:srgbClr val="888888"/>
                </a:solidFill>
                <a:latin typeface="Cambria"/>
                <a:ea typeface="Cambria"/>
                <a:cs typeface="Cambria"/>
                <a:sym typeface="Cambria"/>
              </a:defRPr>
            </a:lvl4pPr>
            <a:lvl5pPr marL="1828330" marR="0" lvl="4" indent="0" algn="ctr" rtl="0">
              <a:lnSpc>
                <a:spcPct val="100000"/>
              </a:lnSpc>
              <a:spcBef>
                <a:spcPts val="200"/>
              </a:spcBef>
              <a:spcAft>
                <a:spcPts val="0"/>
              </a:spcAft>
              <a:buClr>
                <a:srgbClr val="888888"/>
              </a:buClr>
              <a:buSzPts val="1300"/>
              <a:buFont typeface="Arial"/>
              <a:buNone/>
              <a:defRPr sz="1300" b="0" i="0" u="none" strike="noStrike" cap="none">
                <a:solidFill>
                  <a:srgbClr val="888888"/>
                </a:solidFill>
                <a:latin typeface="Cambria"/>
                <a:ea typeface="Cambria"/>
                <a:cs typeface="Cambria"/>
                <a:sym typeface="Cambria"/>
              </a:defRPr>
            </a:lvl5pPr>
            <a:lvl6pPr marL="2285412"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6pPr>
            <a:lvl7pPr marL="2742493"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7pPr>
            <a:lvl8pPr marL="3199576"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8pPr>
            <a:lvl9pPr marL="3656657"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9pPr>
          </a:lstStyle>
          <a:p>
            <a:endParaRPr dirty="0"/>
          </a:p>
        </p:txBody>
      </p:sp>
      <p:pic>
        <p:nvPicPr>
          <p:cNvPr id="54" name="Google Shape;54;p2" descr="Image result for the mibc"/>
          <p:cNvPicPr preferRelativeResize="0"/>
          <p:nvPr/>
        </p:nvPicPr>
        <p:blipFill rotWithShape="1">
          <a:blip r:embed="rId2">
            <a:alphaModFix/>
          </a:blip>
          <a:srcRect/>
          <a:stretch/>
        </p:blipFill>
        <p:spPr>
          <a:xfrm>
            <a:off x="566739" y="381000"/>
            <a:ext cx="1632784" cy="3734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B 2015 Body">
  <p:cSld name="WB 2015 Body">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450209" y="282374"/>
            <a:ext cx="5440680" cy="53032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165"/>
              </a:buClr>
              <a:buSzPts val="1500"/>
              <a:buFont typeface="Cambria"/>
              <a:buNone/>
              <a:defRPr sz="1500" b="1" i="0" u="none" strike="noStrike" cap="none">
                <a:solidFill>
                  <a:srgbClr val="004165"/>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57" name="Google Shape;57;p3"/>
          <p:cNvSpPr txBox="1">
            <a:spLocks noGrp="1"/>
          </p:cNvSpPr>
          <p:nvPr>
            <p:ph type="body" idx="1"/>
          </p:nvPr>
        </p:nvSpPr>
        <p:spPr>
          <a:xfrm>
            <a:off x="450209" y="1515269"/>
            <a:ext cx="5429251" cy="577081"/>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12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dirty="0"/>
          </a:p>
        </p:txBody>
      </p:sp>
      <p:cxnSp>
        <p:nvCxnSpPr>
          <p:cNvPr id="4" name="Straight Connector 3"/>
          <p:cNvCxnSpPr/>
          <p:nvPr userDrawn="1"/>
        </p:nvCxnSpPr>
        <p:spPr>
          <a:xfrm flipV="1">
            <a:off x="450209" y="867507"/>
            <a:ext cx="8412437" cy="7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_WB 2011 Body page">
  <p:cSld name="1__WB 2011 Body page">
    <p:spTree>
      <p:nvGrpSpPr>
        <p:cNvPr id="1" name="Shape 58"/>
        <p:cNvGrpSpPr/>
        <p:nvPr/>
      </p:nvGrpSpPr>
      <p:grpSpPr>
        <a:xfrm>
          <a:off x="0" y="0"/>
          <a:ext cx="0" cy="0"/>
          <a:chOff x="0" y="0"/>
          <a:chExt cx="0" cy="0"/>
        </a:xfrm>
      </p:grpSpPr>
      <p:sp>
        <p:nvSpPr>
          <p:cNvPr id="59" name="Google Shape;59;p4"/>
          <p:cNvSpPr txBox="1">
            <a:spLocks noGrp="1"/>
          </p:cNvSpPr>
          <p:nvPr>
            <p:ph type="title"/>
          </p:nvPr>
        </p:nvSpPr>
        <p:spPr>
          <a:xfrm>
            <a:off x="512889" y="347599"/>
            <a:ext cx="7789863" cy="42602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165"/>
              </a:buClr>
              <a:buSzPts val="1500"/>
              <a:buFont typeface="Cambria"/>
              <a:buNone/>
              <a:defRPr sz="1500" b="1" i="0" u="none" strike="noStrike" cap="none">
                <a:solidFill>
                  <a:srgbClr val="004165"/>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4"/>
          <p:cNvSpPr txBox="1">
            <a:spLocks noGrp="1"/>
          </p:cNvSpPr>
          <p:nvPr>
            <p:ph type="body" idx="1"/>
          </p:nvPr>
        </p:nvSpPr>
        <p:spPr>
          <a:xfrm>
            <a:off x="521208" y="896112"/>
            <a:ext cx="7789355" cy="29451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chemeClr val="accent2"/>
              </a:buClr>
              <a:buSzPts val="1600"/>
              <a:buFont typeface="Noto Sans Symbols"/>
              <a:buNone/>
              <a:defRPr sz="1600" b="1" i="1" u="none" strike="noStrike" cap="none">
                <a:solidFill>
                  <a:schemeClr val="accent2"/>
                </a:solidFill>
                <a:latin typeface="Cambria"/>
                <a:ea typeface="Cambria"/>
                <a:cs typeface="Cambria"/>
                <a:sym typeface="Cambria"/>
              </a:defRPr>
            </a:lvl1pPr>
            <a:lvl2pPr marL="914400" marR="0" lvl="1" indent="-228600" algn="l" rtl="0">
              <a:lnSpc>
                <a:spcPct val="100000"/>
              </a:lnSpc>
              <a:spcBef>
                <a:spcPts val="600"/>
              </a:spcBef>
              <a:spcAft>
                <a:spcPts val="0"/>
              </a:spcAft>
              <a:buClr>
                <a:srgbClr val="000000"/>
              </a:buClr>
              <a:buSzPts val="1000"/>
              <a:buFont typeface="Cambria"/>
              <a:buNone/>
              <a:defRPr sz="1000" b="0" i="0" u="none" strike="noStrike" cap="none">
                <a:solidFill>
                  <a:srgbClr val="000000"/>
                </a:solidFill>
                <a:latin typeface="Cambria"/>
                <a:ea typeface="Cambria"/>
                <a:cs typeface="Cambria"/>
                <a:sym typeface="Cambria"/>
              </a:defRPr>
            </a:lvl2pPr>
            <a:lvl3pPr marL="1371600" marR="0" lvl="2" indent="-228600" algn="l" rtl="0">
              <a:lnSpc>
                <a:spcPct val="100000"/>
              </a:lnSpc>
              <a:spcBef>
                <a:spcPts val="300"/>
              </a:spcBef>
              <a:spcAft>
                <a:spcPts val="0"/>
              </a:spcAft>
              <a:buClr>
                <a:srgbClr val="000000"/>
              </a:buClr>
              <a:buSzPts val="1000"/>
              <a:buFont typeface="Noto Sans Symbols"/>
              <a:buNone/>
              <a:defRPr sz="1000" b="0" i="0" u="none" strike="noStrike" cap="none">
                <a:solidFill>
                  <a:srgbClr val="000000"/>
                </a:solidFill>
                <a:latin typeface="Cambria"/>
                <a:ea typeface="Cambria"/>
                <a:cs typeface="Cambria"/>
                <a:sym typeface="Cambria"/>
              </a:defRPr>
            </a:lvl3pPr>
            <a:lvl4pPr marL="1828800" marR="0" lvl="3" indent="-228600" algn="l" rtl="0">
              <a:lnSpc>
                <a:spcPct val="100000"/>
              </a:lnSpc>
              <a:spcBef>
                <a:spcPts val="400"/>
              </a:spcBef>
              <a:spcAft>
                <a:spcPts val="0"/>
              </a:spcAft>
              <a:buClr>
                <a:srgbClr val="000000"/>
              </a:buClr>
              <a:buSzPts val="1100"/>
              <a:buFont typeface="Noto Sans Symbols"/>
              <a:buNone/>
              <a:defRPr sz="1100" b="0" i="0" u="none" strike="noStrike" cap="none">
                <a:solidFill>
                  <a:srgbClr val="000000"/>
                </a:solidFill>
                <a:latin typeface="Cambria"/>
                <a:ea typeface="Cambria"/>
                <a:cs typeface="Cambria"/>
                <a:sym typeface="Cambria"/>
              </a:defRPr>
            </a:lvl4pPr>
            <a:lvl5pPr marL="2286000" marR="0" lvl="4" indent="-228600" algn="l" rtl="0">
              <a:lnSpc>
                <a:spcPct val="100000"/>
              </a:lnSpc>
              <a:spcBef>
                <a:spcPts val="200"/>
              </a:spcBef>
              <a:spcAft>
                <a:spcPts val="0"/>
              </a:spcAft>
              <a:buClr>
                <a:srgbClr val="000000"/>
              </a:buClr>
              <a:buSzPts val="1300"/>
              <a:buFont typeface="Arial"/>
              <a:buNone/>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61" name="Google Shape;61;p4"/>
          <p:cNvSpPr txBox="1">
            <a:spLocks noGrp="1"/>
          </p:cNvSpPr>
          <p:nvPr>
            <p:ph type="body" idx="2"/>
          </p:nvPr>
        </p:nvSpPr>
        <p:spPr>
          <a:xfrm>
            <a:off x="749808" y="1435608"/>
            <a:ext cx="7552944" cy="4736592"/>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1200"/>
              </a:spcBef>
              <a:spcAft>
                <a:spcPts val="0"/>
              </a:spcAft>
              <a:buClr>
                <a:srgbClr val="000000"/>
              </a:buClr>
              <a:buSzPts val="1000"/>
              <a:buFont typeface="Arial"/>
              <a:buChar char="•"/>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cxnSp>
        <p:nvCxnSpPr>
          <p:cNvPr id="5" name="Straight Connector 4"/>
          <p:cNvCxnSpPr/>
          <p:nvPr userDrawn="1"/>
        </p:nvCxnSpPr>
        <p:spPr>
          <a:xfrm flipV="1">
            <a:off x="450209" y="867507"/>
            <a:ext cx="8412437" cy="7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B 2015 Title">
  <p:cSld name="WB 2015 Title">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450209" y="337186"/>
            <a:ext cx="5436241" cy="53032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165"/>
              </a:buClr>
              <a:buSzPts val="1500"/>
              <a:buFont typeface="Cambria"/>
              <a:buNone/>
              <a:defRPr sz="1500" b="1" i="0" u="none" strike="noStrike" cap="none">
                <a:solidFill>
                  <a:srgbClr val="004165"/>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cxnSp>
        <p:nvCxnSpPr>
          <p:cNvPr id="3" name="Straight Connector 2"/>
          <p:cNvCxnSpPr/>
          <p:nvPr userDrawn="1"/>
        </p:nvCxnSpPr>
        <p:spPr>
          <a:xfrm flipV="1">
            <a:off x="450209" y="867507"/>
            <a:ext cx="8412437" cy="78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WB 2015 Custom Cover">
  <p:cSld name="WB 2015 Custom Cover">
    <p:spTree>
      <p:nvGrpSpPr>
        <p:cNvPr id="1" name="Shape 69"/>
        <p:cNvGrpSpPr/>
        <p:nvPr/>
      </p:nvGrpSpPr>
      <p:grpSpPr>
        <a:xfrm>
          <a:off x="0" y="0"/>
          <a:ext cx="0" cy="0"/>
          <a:chOff x="0" y="0"/>
          <a:chExt cx="0" cy="0"/>
        </a:xfrm>
      </p:grpSpPr>
      <p:sp>
        <p:nvSpPr>
          <p:cNvPr id="70" name="Google Shape;70;p7"/>
          <p:cNvSpPr/>
          <p:nvPr/>
        </p:nvSpPr>
        <p:spPr>
          <a:xfrm>
            <a:off x="1" y="2511552"/>
            <a:ext cx="9143997" cy="4346447"/>
          </a:xfrm>
          <a:prstGeom prst="rect">
            <a:avLst/>
          </a:prstGeom>
          <a:solidFill>
            <a:srgbClr val="DADADB"/>
          </a:solidFill>
          <a:ln>
            <a:noFill/>
          </a:ln>
        </p:spPr>
        <p:txBody>
          <a:bodyPr spcFirstLastPara="1" wrap="square" lIns="0" tIns="0" rIns="1600200" bIns="0" anchor="ctr" anchorCtr="0">
            <a:noAutofit/>
          </a:bodyPr>
          <a:lstStyle/>
          <a:p>
            <a:pPr marL="0" marR="0" lvl="0" indent="0" algn="ctr" rtl="0">
              <a:spcBef>
                <a:spcPts val="0"/>
              </a:spcBef>
              <a:spcAft>
                <a:spcPts val="0"/>
              </a:spcAft>
              <a:buNone/>
            </a:pPr>
            <a:r>
              <a:rPr lang="en-US" sz="2400" b="0" dirty="0">
                <a:solidFill>
                  <a:schemeClr val="tx1"/>
                </a:solidFill>
                <a:latin typeface="Cambria"/>
                <a:ea typeface="Cambria"/>
                <a:cs typeface="Cambria"/>
                <a:sym typeface="Cambria"/>
              </a:rPr>
              <a:t>[Custom Imagery Placeholder]</a:t>
            </a:r>
            <a:endParaRPr sz="2400" b="0" dirty="0">
              <a:solidFill>
                <a:schemeClr val="tx1"/>
              </a:solidFill>
              <a:latin typeface="Cambria"/>
              <a:ea typeface="Cambria"/>
              <a:cs typeface="Cambria"/>
              <a:sym typeface="Cambria"/>
            </a:endParaRPr>
          </a:p>
        </p:txBody>
      </p:sp>
      <p:cxnSp>
        <p:nvCxnSpPr>
          <p:cNvPr id="71" name="Google Shape;71;p7"/>
          <p:cNvCxnSpPr/>
          <p:nvPr/>
        </p:nvCxnSpPr>
        <p:spPr>
          <a:xfrm>
            <a:off x="566739" y="1570036"/>
            <a:ext cx="0" cy="5287966"/>
          </a:xfrm>
          <a:prstGeom prst="straightConnector1">
            <a:avLst/>
          </a:prstGeom>
          <a:noFill/>
          <a:ln w="25400" cap="flat" cmpd="sng">
            <a:solidFill>
              <a:schemeClr val="tx1"/>
            </a:solidFill>
            <a:prstDash val="solid"/>
            <a:round/>
            <a:headEnd type="none" w="sm" len="sm"/>
            <a:tailEnd type="none" w="sm" len="sm"/>
          </a:ln>
        </p:spPr>
      </p:cxnSp>
      <p:cxnSp>
        <p:nvCxnSpPr>
          <p:cNvPr id="72" name="Google Shape;72;p7"/>
          <p:cNvCxnSpPr/>
          <p:nvPr/>
        </p:nvCxnSpPr>
        <p:spPr>
          <a:xfrm>
            <a:off x="7237732" y="1216717"/>
            <a:ext cx="0" cy="5641283"/>
          </a:xfrm>
          <a:prstGeom prst="straightConnector1">
            <a:avLst/>
          </a:prstGeom>
          <a:noFill/>
          <a:ln w="12700" cap="flat" cmpd="sng">
            <a:solidFill>
              <a:schemeClr val="tx1"/>
            </a:solidFill>
            <a:prstDash val="solid"/>
            <a:round/>
            <a:headEnd type="none" w="sm" len="sm"/>
            <a:tailEnd type="none" w="sm" len="sm"/>
          </a:ln>
        </p:spPr>
      </p:cxnSp>
      <p:sp>
        <p:nvSpPr>
          <p:cNvPr id="73" name="Google Shape;73;p7"/>
          <p:cNvSpPr txBox="1">
            <a:spLocks noGrp="1"/>
          </p:cNvSpPr>
          <p:nvPr>
            <p:ph type="ctrTitle"/>
          </p:nvPr>
        </p:nvSpPr>
        <p:spPr>
          <a:xfrm>
            <a:off x="552892" y="1460280"/>
            <a:ext cx="5771707" cy="492443"/>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3200"/>
              <a:buFont typeface="Cambria"/>
              <a:buNone/>
              <a:defRPr sz="3200" b="0" i="0" u="none" strike="noStrike" cap="none">
                <a:solidFill>
                  <a:schemeClr val="tx1"/>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74" name="Google Shape;74;p7"/>
          <p:cNvSpPr txBox="1">
            <a:spLocks noGrp="1"/>
          </p:cNvSpPr>
          <p:nvPr>
            <p:ph type="subTitle" idx="1"/>
          </p:nvPr>
        </p:nvSpPr>
        <p:spPr>
          <a:xfrm>
            <a:off x="7230139" y="1188144"/>
            <a:ext cx="1377803" cy="1538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200"/>
              </a:spcBef>
              <a:spcAft>
                <a:spcPts val="0"/>
              </a:spcAft>
              <a:buClr>
                <a:schemeClr val="accent1"/>
              </a:buClr>
              <a:buSzPts val="1000"/>
              <a:buFont typeface="Noto Sans Symbols"/>
              <a:buNone/>
              <a:defRPr sz="1000" b="0" i="0" u="none" strike="noStrike" cap="none">
                <a:solidFill>
                  <a:schemeClr val="accent1"/>
                </a:solidFill>
                <a:latin typeface="Cambria"/>
                <a:ea typeface="Cambria"/>
                <a:cs typeface="Cambria"/>
                <a:sym typeface="Cambria"/>
              </a:defRPr>
            </a:lvl1pPr>
            <a:lvl2pPr marL="457081" marR="0" lvl="1" indent="0" algn="ctr" rtl="0">
              <a:lnSpc>
                <a:spcPct val="100000"/>
              </a:lnSpc>
              <a:spcBef>
                <a:spcPts val="600"/>
              </a:spcBef>
              <a:spcAft>
                <a:spcPts val="0"/>
              </a:spcAft>
              <a:buClr>
                <a:srgbClr val="888888"/>
              </a:buClr>
              <a:buSzPts val="1000"/>
              <a:buFont typeface="Cambria"/>
              <a:buNone/>
              <a:defRPr sz="1000" b="0" i="0" u="none" strike="noStrike" cap="none">
                <a:solidFill>
                  <a:srgbClr val="888888"/>
                </a:solidFill>
                <a:latin typeface="Cambria"/>
                <a:ea typeface="Cambria"/>
                <a:cs typeface="Cambria"/>
                <a:sym typeface="Cambria"/>
              </a:defRPr>
            </a:lvl2pPr>
            <a:lvl3pPr marL="914163" marR="0" lvl="2" indent="0" algn="ctr" rtl="0">
              <a:lnSpc>
                <a:spcPct val="100000"/>
              </a:lnSpc>
              <a:spcBef>
                <a:spcPts val="300"/>
              </a:spcBef>
              <a:spcAft>
                <a:spcPts val="0"/>
              </a:spcAft>
              <a:buClr>
                <a:srgbClr val="888888"/>
              </a:buClr>
              <a:buSzPts val="1000"/>
              <a:buFont typeface="Noto Sans Symbols"/>
              <a:buNone/>
              <a:defRPr sz="1000" b="0" i="0" u="none" strike="noStrike" cap="none">
                <a:solidFill>
                  <a:srgbClr val="888888"/>
                </a:solidFill>
                <a:latin typeface="Cambria"/>
                <a:ea typeface="Cambria"/>
                <a:cs typeface="Cambria"/>
                <a:sym typeface="Cambria"/>
              </a:defRPr>
            </a:lvl3pPr>
            <a:lvl4pPr marL="1371247" marR="0" lvl="3" indent="0" algn="ctr" rtl="0">
              <a:lnSpc>
                <a:spcPct val="100000"/>
              </a:lnSpc>
              <a:spcBef>
                <a:spcPts val="400"/>
              </a:spcBef>
              <a:spcAft>
                <a:spcPts val="0"/>
              </a:spcAft>
              <a:buClr>
                <a:srgbClr val="888888"/>
              </a:buClr>
              <a:buSzPts val="1100"/>
              <a:buFont typeface="Noto Sans Symbols"/>
              <a:buNone/>
              <a:defRPr sz="1100" b="0" i="0" u="none" strike="noStrike" cap="none">
                <a:solidFill>
                  <a:srgbClr val="888888"/>
                </a:solidFill>
                <a:latin typeface="Cambria"/>
                <a:ea typeface="Cambria"/>
                <a:cs typeface="Cambria"/>
                <a:sym typeface="Cambria"/>
              </a:defRPr>
            </a:lvl4pPr>
            <a:lvl5pPr marL="1828330" marR="0" lvl="4" indent="0" algn="ctr" rtl="0">
              <a:lnSpc>
                <a:spcPct val="100000"/>
              </a:lnSpc>
              <a:spcBef>
                <a:spcPts val="200"/>
              </a:spcBef>
              <a:spcAft>
                <a:spcPts val="0"/>
              </a:spcAft>
              <a:buClr>
                <a:srgbClr val="888888"/>
              </a:buClr>
              <a:buSzPts val="1300"/>
              <a:buFont typeface="Arial"/>
              <a:buNone/>
              <a:defRPr sz="1300" b="0" i="0" u="none" strike="noStrike" cap="none">
                <a:solidFill>
                  <a:srgbClr val="888888"/>
                </a:solidFill>
                <a:latin typeface="Cambria"/>
                <a:ea typeface="Cambria"/>
                <a:cs typeface="Cambria"/>
                <a:sym typeface="Cambria"/>
              </a:defRPr>
            </a:lvl5pPr>
            <a:lvl6pPr marL="2285412"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6pPr>
            <a:lvl7pPr marL="2742493"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7pPr>
            <a:lvl8pPr marL="3199576"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8pPr>
            <a:lvl9pPr marL="3656657"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WB 2015 Subtitle Cover">
  <p:cSld name="WB 2015 Subtitle Cover">
    <p:spTree>
      <p:nvGrpSpPr>
        <p:cNvPr id="1" name="Shape 76"/>
        <p:cNvGrpSpPr/>
        <p:nvPr/>
      </p:nvGrpSpPr>
      <p:grpSpPr>
        <a:xfrm>
          <a:off x="0" y="0"/>
          <a:ext cx="0" cy="0"/>
          <a:chOff x="0" y="0"/>
          <a:chExt cx="0" cy="0"/>
        </a:xfrm>
      </p:grpSpPr>
      <p:sp>
        <p:nvSpPr>
          <p:cNvPr id="77" name="Google Shape;77;p8"/>
          <p:cNvSpPr txBox="1">
            <a:spLocks noGrp="1"/>
          </p:cNvSpPr>
          <p:nvPr>
            <p:ph type="ctrTitle"/>
          </p:nvPr>
        </p:nvSpPr>
        <p:spPr>
          <a:xfrm>
            <a:off x="552892" y="3475036"/>
            <a:ext cx="3918452" cy="492443"/>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3200"/>
              <a:buFont typeface="Cambria"/>
              <a:buNone/>
              <a:defRPr sz="3200" b="0" i="0" u="none" strike="noStrike" cap="none">
                <a:solidFill>
                  <a:schemeClr val="accent1"/>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Google Shape;78;p8"/>
          <p:cNvSpPr txBox="1">
            <a:spLocks noGrp="1"/>
          </p:cNvSpPr>
          <p:nvPr>
            <p:ph type="subTitle" idx="1"/>
          </p:nvPr>
        </p:nvSpPr>
        <p:spPr>
          <a:xfrm>
            <a:off x="7230139" y="2413002"/>
            <a:ext cx="1377803" cy="1538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200"/>
              </a:spcBef>
              <a:spcAft>
                <a:spcPts val="0"/>
              </a:spcAft>
              <a:buClr>
                <a:schemeClr val="accent1"/>
              </a:buClr>
              <a:buSzPts val="1000"/>
              <a:buFont typeface="Noto Sans Symbols"/>
              <a:buNone/>
              <a:defRPr sz="1000" b="0" i="0" u="none" strike="noStrike" cap="none">
                <a:solidFill>
                  <a:schemeClr val="accent1"/>
                </a:solidFill>
                <a:latin typeface="Cambria"/>
                <a:ea typeface="Cambria"/>
                <a:cs typeface="Cambria"/>
                <a:sym typeface="Cambria"/>
              </a:defRPr>
            </a:lvl1pPr>
            <a:lvl2pPr marL="457081" marR="0" lvl="1" indent="0" algn="ctr" rtl="0">
              <a:lnSpc>
                <a:spcPct val="100000"/>
              </a:lnSpc>
              <a:spcBef>
                <a:spcPts val="600"/>
              </a:spcBef>
              <a:spcAft>
                <a:spcPts val="0"/>
              </a:spcAft>
              <a:buClr>
                <a:srgbClr val="888888"/>
              </a:buClr>
              <a:buSzPts val="1000"/>
              <a:buFont typeface="Cambria"/>
              <a:buNone/>
              <a:defRPr sz="1000" b="0" i="0" u="none" strike="noStrike" cap="none">
                <a:solidFill>
                  <a:srgbClr val="888888"/>
                </a:solidFill>
                <a:latin typeface="Cambria"/>
                <a:ea typeface="Cambria"/>
                <a:cs typeface="Cambria"/>
                <a:sym typeface="Cambria"/>
              </a:defRPr>
            </a:lvl2pPr>
            <a:lvl3pPr marL="914163" marR="0" lvl="2" indent="0" algn="ctr" rtl="0">
              <a:lnSpc>
                <a:spcPct val="100000"/>
              </a:lnSpc>
              <a:spcBef>
                <a:spcPts val="300"/>
              </a:spcBef>
              <a:spcAft>
                <a:spcPts val="0"/>
              </a:spcAft>
              <a:buClr>
                <a:srgbClr val="888888"/>
              </a:buClr>
              <a:buSzPts val="1000"/>
              <a:buFont typeface="Noto Sans Symbols"/>
              <a:buNone/>
              <a:defRPr sz="1000" b="0" i="0" u="none" strike="noStrike" cap="none">
                <a:solidFill>
                  <a:srgbClr val="888888"/>
                </a:solidFill>
                <a:latin typeface="Cambria"/>
                <a:ea typeface="Cambria"/>
                <a:cs typeface="Cambria"/>
                <a:sym typeface="Cambria"/>
              </a:defRPr>
            </a:lvl3pPr>
            <a:lvl4pPr marL="1371247" marR="0" lvl="3" indent="0" algn="ctr" rtl="0">
              <a:lnSpc>
                <a:spcPct val="100000"/>
              </a:lnSpc>
              <a:spcBef>
                <a:spcPts val="400"/>
              </a:spcBef>
              <a:spcAft>
                <a:spcPts val="0"/>
              </a:spcAft>
              <a:buClr>
                <a:srgbClr val="888888"/>
              </a:buClr>
              <a:buSzPts val="1100"/>
              <a:buFont typeface="Noto Sans Symbols"/>
              <a:buNone/>
              <a:defRPr sz="1100" b="0" i="0" u="none" strike="noStrike" cap="none">
                <a:solidFill>
                  <a:srgbClr val="888888"/>
                </a:solidFill>
                <a:latin typeface="Cambria"/>
                <a:ea typeface="Cambria"/>
                <a:cs typeface="Cambria"/>
                <a:sym typeface="Cambria"/>
              </a:defRPr>
            </a:lvl4pPr>
            <a:lvl5pPr marL="1828330" marR="0" lvl="4" indent="0" algn="ctr" rtl="0">
              <a:lnSpc>
                <a:spcPct val="100000"/>
              </a:lnSpc>
              <a:spcBef>
                <a:spcPts val="200"/>
              </a:spcBef>
              <a:spcAft>
                <a:spcPts val="0"/>
              </a:spcAft>
              <a:buClr>
                <a:srgbClr val="888888"/>
              </a:buClr>
              <a:buSzPts val="1300"/>
              <a:buFont typeface="Arial"/>
              <a:buNone/>
              <a:defRPr sz="1300" b="0" i="0" u="none" strike="noStrike" cap="none">
                <a:solidFill>
                  <a:srgbClr val="888888"/>
                </a:solidFill>
                <a:latin typeface="Cambria"/>
                <a:ea typeface="Cambria"/>
                <a:cs typeface="Cambria"/>
                <a:sym typeface="Cambria"/>
              </a:defRPr>
            </a:lvl5pPr>
            <a:lvl6pPr marL="2285412"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6pPr>
            <a:lvl7pPr marL="2742493"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7pPr>
            <a:lvl8pPr marL="3199576"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8pPr>
            <a:lvl9pPr marL="3656657"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9pPr>
          </a:lstStyle>
          <a:p>
            <a:endParaRPr/>
          </a:p>
        </p:txBody>
      </p:sp>
      <p:sp>
        <p:nvSpPr>
          <p:cNvPr id="79" name="Google Shape;79;p8"/>
          <p:cNvSpPr txBox="1">
            <a:spLocks noGrp="1"/>
          </p:cNvSpPr>
          <p:nvPr>
            <p:ph type="body" idx="2"/>
          </p:nvPr>
        </p:nvSpPr>
        <p:spPr>
          <a:xfrm>
            <a:off x="4681606" y="2702719"/>
            <a:ext cx="2276389" cy="30777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000"/>
              <a:buFont typeface="Noto Sans Symbols"/>
              <a:buNone/>
              <a:defRPr sz="2000" b="0" i="0" u="none" strike="noStrike" cap="none">
                <a:solidFill>
                  <a:schemeClr val="accent1"/>
                </a:solidFill>
                <a:latin typeface="Cambria"/>
                <a:ea typeface="Cambria"/>
                <a:cs typeface="Cambria"/>
                <a:sym typeface="Cambria"/>
              </a:defRPr>
            </a:lvl1pPr>
            <a:lvl2pPr marL="914400" marR="0" lvl="1" indent="-292100" algn="l" rtl="0">
              <a:lnSpc>
                <a:spcPct val="100000"/>
              </a:lnSpc>
              <a:spcBef>
                <a:spcPts val="600"/>
              </a:spcBef>
              <a:spcAft>
                <a:spcPts val="0"/>
              </a:spcAft>
              <a:buClr>
                <a:schemeClr val="lt1"/>
              </a:buClr>
              <a:buSzPts val="1000"/>
              <a:buFont typeface="Cambria"/>
              <a:buChar char="–"/>
              <a:defRPr sz="1000" b="0" i="0" u="none" strike="noStrike" cap="none">
                <a:solidFill>
                  <a:schemeClr val="lt1"/>
                </a:solidFill>
                <a:latin typeface="Cambria"/>
                <a:ea typeface="Cambria"/>
                <a:cs typeface="Cambria"/>
                <a:sym typeface="Cambria"/>
              </a:defRPr>
            </a:lvl2pPr>
            <a:lvl3pPr marL="1371600" marR="0" lvl="2" indent="-292100" algn="l" rtl="0">
              <a:lnSpc>
                <a:spcPct val="100000"/>
              </a:lnSpc>
              <a:spcBef>
                <a:spcPts val="300"/>
              </a:spcBef>
              <a:spcAft>
                <a:spcPts val="0"/>
              </a:spcAft>
              <a:buClr>
                <a:schemeClr val="lt1"/>
              </a:buClr>
              <a:buSzPts val="1000"/>
              <a:buFont typeface="Noto Sans Symbols"/>
              <a:buChar char="▪"/>
              <a:defRPr sz="1000" b="0" i="0" u="none" strike="noStrike" cap="none">
                <a:solidFill>
                  <a:schemeClr val="lt1"/>
                </a:solidFill>
                <a:latin typeface="Cambria"/>
                <a:ea typeface="Cambria"/>
                <a:cs typeface="Cambria"/>
                <a:sym typeface="Cambria"/>
              </a:defRPr>
            </a:lvl3pPr>
            <a:lvl4pPr marL="1828800" marR="0" lvl="3" indent="-298450" algn="l" rtl="0">
              <a:lnSpc>
                <a:spcPct val="100000"/>
              </a:lnSpc>
              <a:spcBef>
                <a:spcPts val="400"/>
              </a:spcBef>
              <a:spcAft>
                <a:spcPts val="0"/>
              </a:spcAft>
              <a:buClr>
                <a:schemeClr val="lt1"/>
              </a:buClr>
              <a:buSzPts val="1100"/>
              <a:buFont typeface="Noto Sans Symbols"/>
              <a:buChar char="▪"/>
              <a:defRPr sz="1100" b="0" i="0" u="none" strike="noStrike" cap="none">
                <a:solidFill>
                  <a:schemeClr val="lt1"/>
                </a:solidFill>
                <a:latin typeface="Cambria"/>
                <a:ea typeface="Cambria"/>
                <a:cs typeface="Cambria"/>
                <a:sym typeface="Cambria"/>
              </a:defRPr>
            </a:lvl4pPr>
            <a:lvl5pPr marL="2286000" marR="0" lvl="4" indent="-311150" algn="l" rtl="0">
              <a:lnSpc>
                <a:spcPct val="100000"/>
              </a:lnSpc>
              <a:spcBef>
                <a:spcPts val="200"/>
              </a:spcBef>
              <a:spcAft>
                <a:spcPts val="0"/>
              </a:spcAft>
              <a:buClr>
                <a:schemeClr val="lt1"/>
              </a:buClr>
              <a:buSzPts val="1300"/>
              <a:buFont typeface="Arial"/>
              <a:buChar char="•"/>
              <a:defRPr sz="1300" b="0" i="0" u="none" strike="noStrike" cap="none">
                <a:solidFill>
                  <a:schemeClr val="lt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cxnSp>
        <p:nvCxnSpPr>
          <p:cNvPr id="80" name="Google Shape;80;p8"/>
          <p:cNvCxnSpPr/>
          <p:nvPr/>
        </p:nvCxnSpPr>
        <p:spPr>
          <a:xfrm>
            <a:off x="7237732" y="2441575"/>
            <a:ext cx="0" cy="4416425"/>
          </a:xfrm>
          <a:prstGeom prst="straightConnector1">
            <a:avLst/>
          </a:prstGeom>
          <a:noFill/>
          <a:ln w="12700" cap="flat" cmpd="sng">
            <a:solidFill>
              <a:schemeClr val="accent1"/>
            </a:solidFill>
            <a:prstDash val="solid"/>
            <a:round/>
            <a:headEnd type="none" w="sm" len="sm"/>
            <a:tailEnd type="none" w="sm" len="sm"/>
          </a:ln>
        </p:spPr>
      </p:cxnSp>
      <p:cxnSp>
        <p:nvCxnSpPr>
          <p:cNvPr id="81" name="Google Shape;81;p8"/>
          <p:cNvCxnSpPr/>
          <p:nvPr/>
        </p:nvCxnSpPr>
        <p:spPr>
          <a:xfrm>
            <a:off x="566739" y="3569491"/>
            <a:ext cx="0" cy="3288509"/>
          </a:xfrm>
          <a:prstGeom prst="straightConnector1">
            <a:avLst/>
          </a:prstGeom>
          <a:noFill/>
          <a:ln w="25400" cap="flat" cmpd="sng">
            <a:solidFill>
              <a:schemeClr val="accent1"/>
            </a:solidFill>
            <a:prstDash val="solid"/>
            <a:round/>
            <a:headEnd type="none" w="sm" len="sm"/>
            <a:tailEnd type="none" w="sm" len="sm"/>
          </a:ln>
        </p:spPr>
      </p:cxnSp>
      <p:cxnSp>
        <p:nvCxnSpPr>
          <p:cNvPr id="82" name="Google Shape;82;p8"/>
          <p:cNvCxnSpPr/>
          <p:nvPr/>
        </p:nvCxnSpPr>
        <p:spPr>
          <a:xfrm>
            <a:off x="4681541" y="2740820"/>
            <a:ext cx="0" cy="4117180"/>
          </a:xfrm>
          <a:prstGeom prst="straightConnector1">
            <a:avLst/>
          </a:prstGeom>
          <a:noFill/>
          <a:ln w="19050" cap="flat" cmpd="sng">
            <a:solidFill>
              <a:schemeClr val="accent1"/>
            </a:solidFill>
            <a:prstDash val="solid"/>
            <a:round/>
            <a:headEnd type="none" w="sm" len="sm"/>
            <a:tailEnd type="none" w="sm" len="sm"/>
          </a:ln>
        </p:spPr>
      </p:cxnSp>
      <p:pic>
        <p:nvPicPr>
          <p:cNvPr id="83" name="Google Shape;83;p8" descr="WB_Final_approved.png"/>
          <p:cNvPicPr preferRelativeResize="0"/>
          <p:nvPr/>
        </p:nvPicPr>
        <p:blipFill rotWithShape="1">
          <a:blip r:embed="rId2">
            <a:alphaModFix/>
          </a:blip>
          <a:srcRect/>
          <a:stretch/>
        </p:blipFill>
        <p:spPr>
          <a:xfrm>
            <a:off x="548724" y="381000"/>
            <a:ext cx="1964093" cy="35468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WB 2015 Custom Divider">
  <p:cSld name="WB 2015 Custom Divider">
    <p:spTree>
      <p:nvGrpSpPr>
        <p:cNvPr id="1" name="Shape 84"/>
        <p:cNvGrpSpPr/>
        <p:nvPr/>
      </p:nvGrpSpPr>
      <p:grpSpPr>
        <a:xfrm>
          <a:off x="0" y="0"/>
          <a:ext cx="0" cy="0"/>
          <a:chOff x="0" y="0"/>
          <a:chExt cx="0" cy="0"/>
        </a:xfrm>
      </p:grpSpPr>
      <p:sp>
        <p:nvSpPr>
          <p:cNvPr id="85" name="Google Shape;85;p9"/>
          <p:cNvSpPr/>
          <p:nvPr/>
        </p:nvSpPr>
        <p:spPr>
          <a:xfrm>
            <a:off x="1" y="2511552"/>
            <a:ext cx="9143997" cy="4346447"/>
          </a:xfrm>
          <a:prstGeom prst="rect">
            <a:avLst/>
          </a:prstGeom>
          <a:solidFill>
            <a:srgbClr val="DADAD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400" b="0">
                <a:solidFill>
                  <a:schemeClr val="accent1"/>
                </a:solidFill>
                <a:latin typeface="Cambria"/>
                <a:ea typeface="Cambria"/>
                <a:cs typeface="Cambria"/>
                <a:sym typeface="Cambria"/>
              </a:rPr>
              <a:t>[Custom Imagery Placeholder]</a:t>
            </a:r>
            <a:endParaRPr sz="2400" b="0">
              <a:solidFill>
                <a:schemeClr val="accent1"/>
              </a:solidFill>
              <a:latin typeface="Cambria"/>
              <a:ea typeface="Cambria"/>
              <a:cs typeface="Cambria"/>
              <a:sym typeface="Cambria"/>
            </a:endParaRPr>
          </a:p>
        </p:txBody>
      </p:sp>
      <p:sp>
        <p:nvSpPr>
          <p:cNvPr id="86" name="Google Shape;86;p9"/>
          <p:cNvSpPr txBox="1">
            <a:spLocks noGrp="1"/>
          </p:cNvSpPr>
          <p:nvPr>
            <p:ph type="subTitle" idx="1"/>
          </p:nvPr>
        </p:nvSpPr>
        <p:spPr>
          <a:xfrm>
            <a:off x="685801" y="1467713"/>
            <a:ext cx="0" cy="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200"/>
              </a:spcBef>
              <a:spcAft>
                <a:spcPts val="0"/>
              </a:spcAft>
              <a:buClr>
                <a:schemeClr val="accent2"/>
              </a:buClr>
              <a:buSzPts val="1000"/>
              <a:buFont typeface="Noto Sans Symbols"/>
              <a:buNone/>
              <a:defRPr sz="1000" b="0" i="0" u="none" strike="noStrike" cap="none">
                <a:solidFill>
                  <a:schemeClr val="accent2"/>
                </a:solidFill>
                <a:latin typeface="Cambria"/>
                <a:ea typeface="Cambria"/>
                <a:cs typeface="Cambria"/>
                <a:sym typeface="Cambria"/>
              </a:defRPr>
            </a:lvl1pPr>
            <a:lvl2pPr marL="457081" marR="0" lvl="1" indent="0" algn="ctr" rtl="0">
              <a:lnSpc>
                <a:spcPct val="100000"/>
              </a:lnSpc>
              <a:spcBef>
                <a:spcPts val="600"/>
              </a:spcBef>
              <a:spcAft>
                <a:spcPts val="0"/>
              </a:spcAft>
              <a:buClr>
                <a:srgbClr val="888888"/>
              </a:buClr>
              <a:buSzPts val="1000"/>
              <a:buFont typeface="Cambria"/>
              <a:buNone/>
              <a:defRPr sz="1000" b="0" i="0" u="none" strike="noStrike" cap="none">
                <a:solidFill>
                  <a:srgbClr val="888888"/>
                </a:solidFill>
                <a:latin typeface="Cambria"/>
                <a:ea typeface="Cambria"/>
                <a:cs typeface="Cambria"/>
                <a:sym typeface="Cambria"/>
              </a:defRPr>
            </a:lvl2pPr>
            <a:lvl3pPr marL="914163" marR="0" lvl="2" indent="0" algn="ctr" rtl="0">
              <a:lnSpc>
                <a:spcPct val="100000"/>
              </a:lnSpc>
              <a:spcBef>
                <a:spcPts val="300"/>
              </a:spcBef>
              <a:spcAft>
                <a:spcPts val="0"/>
              </a:spcAft>
              <a:buClr>
                <a:srgbClr val="888888"/>
              </a:buClr>
              <a:buSzPts val="1000"/>
              <a:buFont typeface="Noto Sans Symbols"/>
              <a:buNone/>
              <a:defRPr sz="1000" b="0" i="0" u="none" strike="noStrike" cap="none">
                <a:solidFill>
                  <a:srgbClr val="888888"/>
                </a:solidFill>
                <a:latin typeface="Cambria"/>
                <a:ea typeface="Cambria"/>
                <a:cs typeface="Cambria"/>
                <a:sym typeface="Cambria"/>
              </a:defRPr>
            </a:lvl3pPr>
            <a:lvl4pPr marL="1371247" marR="0" lvl="3" indent="0" algn="ctr" rtl="0">
              <a:lnSpc>
                <a:spcPct val="100000"/>
              </a:lnSpc>
              <a:spcBef>
                <a:spcPts val="400"/>
              </a:spcBef>
              <a:spcAft>
                <a:spcPts val="0"/>
              </a:spcAft>
              <a:buClr>
                <a:srgbClr val="888888"/>
              </a:buClr>
              <a:buSzPts val="1100"/>
              <a:buFont typeface="Noto Sans Symbols"/>
              <a:buNone/>
              <a:defRPr sz="1100" b="0" i="0" u="none" strike="noStrike" cap="none">
                <a:solidFill>
                  <a:srgbClr val="888888"/>
                </a:solidFill>
                <a:latin typeface="Cambria"/>
                <a:ea typeface="Cambria"/>
                <a:cs typeface="Cambria"/>
                <a:sym typeface="Cambria"/>
              </a:defRPr>
            </a:lvl4pPr>
            <a:lvl5pPr marL="1828330" marR="0" lvl="4" indent="0" algn="ctr" rtl="0">
              <a:lnSpc>
                <a:spcPct val="100000"/>
              </a:lnSpc>
              <a:spcBef>
                <a:spcPts val="200"/>
              </a:spcBef>
              <a:spcAft>
                <a:spcPts val="0"/>
              </a:spcAft>
              <a:buClr>
                <a:srgbClr val="888888"/>
              </a:buClr>
              <a:buSzPts val="1300"/>
              <a:buFont typeface="Arial"/>
              <a:buNone/>
              <a:defRPr sz="1300" b="0" i="0" u="none" strike="noStrike" cap="none">
                <a:solidFill>
                  <a:srgbClr val="888888"/>
                </a:solidFill>
                <a:latin typeface="Cambria"/>
                <a:ea typeface="Cambria"/>
                <a:cs typeface="Cambria"/>
                <a:sym typeface="Cambria"/>
              </a:defRPr>
            </a:lvl5pPr>
            <a:lvl6pPr marL="2285412"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6pPr>
            <a:lvl7pPr marL="2742493"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7pPr>
            <a:lvl8pPr marL="3199576"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8pPr>
            <a:lvl9pPr marL="3656657"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9pPr>
          </a:lstStyle>
          <a:p>
            <a:endParaRPr/>
          </a:p>
        </p:txBody>
      </p:sp>
      <p:sp>
        <p:nvSpPr>
          <p:cNvPr id="87" name="Google Shape;87;p9"/>
          <p:cNvSpPr txBox="1">
            <a:spLocks noGrp="1"/>
          </p:cNvSpPr>
          <p:nvPr>
            <p:ph type="ctrTitle"/>
          </p:nvPr>
        </p:nvSpPr>
        <p:spPr>
          <a:xfrm>
            <a:off x="552892" y="1460280"/>
            <a:ext cx="8133908" cy="492443"/>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3200"/>
              <a:buFont typeface="Cambria"/>
              <a:buNone/>
              <a:defRPr sz="3200" b="0" i="0" u="none" strike="noStrike" cap="none">
                <a:solidFill>
                  <a:schemeClr val="accent1"/>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cxnSp>
        <p:nvCxnSpPr>
          <p:cNvPr id="88" name="Google Shape;88;p9"/>
          <p:cNvCxnSpPr/>
          <p:nvPr/>
        </p:nvCxnSpPr>
        <p:spPr>
          <a:xfrm>
            <a:off x="566739" y="1570036"/>
            <a:ext cx="0" cy="5287966"/>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elete slide masters after this" type="blank">
  <p:cSld name="BLANK">
    <p:spTree>
      <p:nvGrpSpPr>
        <p:cNvPr id="1" name="Shape 89"/>
        <p:cNvGrpSpPr/>
        <p:nvPr/>
      </p:nvGrpSpPr>
      <p:grpSpPr>
        <a:xfrm>
          <a:off x="0" y="0"/>
          <a:ext cx="0" cy="0"/>
          <a:chOff x="0" y="0"/>
          <a:chExt cx="0" cy="0"/>
        </a:xfrm>
      </p:grpSpPr>
      <p:sp>
        <p:nvSpPr>
          <p:cNvPr id="90" name="Google Shape;90;p10"/>
          <p:cNvSpPr/>
          <p:nvPr/>
        </p:nvSpPr>
        <p:spPr>
          <a:xfrm>
            <a:off x="0" y="0"/>
            <a:ext cx="9144000" cy="6858000"/>
          </a:xfrm>
          <a:prstGeom prst="rect">
            <a:avLst/>
          </a:prstGeom>
          <a:solidFill>
            <a:schemeClr val="accent6"/>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6100">
                <a:solidFill>
                  <a:schemeClr val="lt1"/>
                </a:solidFill>
                <a:latin typeface="Cambria"/>
                <a:ea typeface="Cambria"/>
                <a:cs typeface="Cambria"/>
                <a:sym typeface="Cambria"/>
              </a:rPr>
              <a:t>Slide masters after this slide should be deleted</a:t>
            </a:r>
            <a:endParaRPr sz="6100">
              <a:solidFill>
                <a:schemeClr val="lt1"/>
              </a:solidFill>
              <a:latin typeface="Cambria"/>
              <a:ea typeface="Cambria"/>
              <a:cs typeface="Cambria"/>
              <a:sym typeface="Camb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1"/>
        <p:cNvGrpSpPr/>
        <p:nvPr/>
      </p:nvGrpSpPr>
      <p:grpSpPr>
        <a:xfrm>
          <a:off x="0" y="0"/>
          <a:ext cx="0" cy="0"/>
          <a:chOff x="0" y="0"/>
          <a:chExt cx="0" cy="0"/>
        </a:xfrm>
      </p:grpSpPr>
      <p:sp>
        <p:nvSpPr>
          <p:cNvPr id="92" name="Google Shape;92;p11"/>
          <p:cNvSpPr txBox="1"/>
          <p:nvPr/>
        </p:nvSpPr>
        <p:spPr>
          <a:xfrm>
            <a:off x="381000" y="386834"/>
            <a:ext cx="8305800" cy="369332"/>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endParaRPr sz="1500" b="1">
              <a:solidFill>
                <a:srgbClr val="004165"/>
              </a:solidFill>
              <a:latin typeface="Cambria"/>
              <a:ea typeface="Cambria"/>
              <a:cs typeface="Cambria"/>
              <a:sym typeface="Cambria"/>
            </a:endParaRPr>
          </a:p>
        </p:txBody>
      </p:sp>
      <p:sp>
        <p:nvSpPr>
          <p:cNvPr id="93" name="Google Shape;93;p11"/>
          <p:cNvSpPr txBox="1"/>
          <p:nvPr/>
        </p:nvSpPr>
        <p:spPr>
          <a:xfrm>
            <a:off x="2590800" y="6096000"/>
            <a:ext cx="4495800" cy="12311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00">
                <a:solidFill>
                  <a:schemeClr val="dk1"/>
                </a:solidFill>
                <a:latin typeface="Cambria"/>
                <a:ea typeface="Cambria"/>
                <a:cs typeface="Cambria"/>
                <a:sym typeface="Cambria"/>
              </a:rPr>
              <a:t>(1) Financial data as of December 31st, 2015.</a:t>
            </a:r>
            <a:endParaRPr sz="800">
              <a:solidFill>
                <a:schemeClr val="dk1"/>
              </a:solidFill>
              <a:latin typeface="Cambria"/>
              <a:ea typeface="Cambria"/>
              <a:cs typeface="Cambria"/>
              <a:sym typeface="Cambria"/>
            </a:endParaRPr>
          </a:p>
        </p:txBody>
      </p:sp>
      <p:sp>
        <p:nvSpPr>
          <p:cNvPr id="94" name="Google Shape;94;p11"/>
          <p:cNvSpPr/>
          <p:nvPr/>
        </p:nvSpPr>
        <p:spPr>
          <a:xfrm>
            <a:off x="2590800" y="3159695"/>
            <a:ext cx="3810000" cy="246888"/>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Business Segments and Product Lines</a:t>
            </a:r>
            <a:endParaRPr/>
          </a:p>
        </p:txBody>
      </p:sp>
      <p:sp>
        <p:nvSpPr>
          <p:cNvPr id="95" name="Google Shape;95;p11"/>
          <p:cNvSpPr/>
          <p:nvPr/>
        </p:nvSpPr>
        <p:spPr>
          <a:xfrm>
            <a:off x="2590800" y="1180504"/>
            <a:ext cx="3810000" cy="244008"/>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Business Description</a:t>
            </a:r>
            <a:endParaRPr/>
          </a:p>
        </p:txBody>
      </p:sp>
      <p:sp>
        <p:nvSpPr>
          <p:cNvPr id="96" name="Google Shape;96;p11"/>
          <p:cNvSpPr/>
          <p:nvPr/>
        </p:nvSpPr>
        <p:spPr>
          <a:xfrm>
            <a:off x="6553200" y="1180504"/>
            <a:ext cx="2133600" cy="244008"/>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Management Team</a:t>
            </a:r>
            <a:endParaRPr/>
          </a:p>
        </p:txBody>
      </p:sp>
      <p:sp>
        <p:nvSpPr>
          <p:cNvPr id="97" name="Google Shape;97;p11"/>
          <p:cNvSpPr/>
          <p:nvPr/>
        </p:nvSpPr>
        <p:spPr>
          <a:xfrm>
            <a:off x="381000" y="3159695"/>
            <a:ext cx="2057400" cy="244008"/>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Financial Information</a:t>
            </a:r>
            <a:r>
              <a:rPr lang="en-US" sz="1200" baseline="30000">
                <a:solidFill>
                  <a:schemeClr val="lt1"/>
                </a:solidFill>
                <a:latin typeface="Arial"/>
                <a:ea typeface="Arial"/>
                <a:cs typeface="Arial"/>
                <a:sym typeface="Arial"/>
              </a:rPr>
              <a:t>(1)</a:t>
            </a:r>
            <a:endParaRPr/>
          </a:p>
        </p:txBody>
      </p:sp>
      <p:sp>
        <p:nvSpPr>
          <p:cNvPr id="98" name="Google Shape;98;p11"/>
          <p:cNvSpPr txBox="1"/>
          <p:nvPr/>
        </p:nvSpPr>
        <p:spPr>
          <a:xfrm>
            <a:off x="381000" y="914400"/>
            <a:ext cx="205740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Cambria"/>
                <a:ea typeface="Cambria"/>
                <a:cs typeface="Cambria"/>
                <a:sym typeface="Cambria"/>
              </a:rPr>
              <a:t>($ USD in Billions)</a:t>
            </a:r>
            <a:endParaRPr sz="1000">
              <a:solidFill>
                <a:schemeClr val="dk1"/>
              </a:solidFill>
              <a:latin typeface="Cambria"/>
              <a:ea typeface="Cambria"/>
              <a:cs typeface="Cambria"/>
              <a:sym typeface="Cambria"/>
            </a:endParaRPr>
          </a:p>
        </p:txBody>
      </p:sp>
      <p:sp>
        <p:nvSpPr>
          <p:cNvPr id="99" name="Google Shape;99;p11"/>
          <p:cNvSpPr/>
          <p:nvPr/>
        </p:nvSpPr>
        <p:spPr>
          <a:xfrm>
            <a:off x="6553200" y="3144640"/>
            <a:ext cx="2133600" cy="276999"/>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Strategic Rationale</a:t>
            </a:r>
            <a:endParaRPr/>
          </a:p>
        </p:txBody>
      </p:sp>
      <p:sp>
        <p:nvSpPr>
          <p:cNvPr id="100" name="Google Shape;100;p11"/>
          <p:cNvSpPr/>
          <p:nvPr/>
        </p:nvSpPr>
        <p:spPr>
          <a:xfrm>
            <a:off x="381000" y="4663440"/>
            <a:ext cx="2057400" cy="244008"/>
          </a:xfrm>
          <a:prstGeom prst="rect">
            <a:avLst/>
          </a:prstGeom>
          <a:solidFill>
            <a:srgbClr val="113D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Three-Year Price History</a:t>
            </a:r>
            <a:r>
              <a:rPr lang="en-US" sz="1200" baseline="30000">
                <a:solidFill>
                  <a:schemeClr val="lt1"/>
                </a:solidFill>
                <a:latin typeface="Arial"/>
                <a:ea typeface="Arial"/>
                <a:cs typeface="Arial"/>
                <a:sym typeface="Arial"/>
              </a:rPr>
              <a:t>(1)</a:t>
            </a:r>
            <a:endParaRPr sz="1200">
              <a:solidFill>
                <a:schemeClr val="lt1"/>
              </a:solidFill>
              <a:latin typeface="Arial"/>
              <a:ea typeface="Arial"/>
              <a:cs typeface="Arial"/>
              <a:sym typeface="Arial"/>
            </a:endParaRPr>
          </a:p>
        </p:txBody>
      </p:sp>
      <p:sp>
        <p:nvSpPr>
          <p:cNvPr id="101" name="Google Shape;101;p11"/>
          <p:cNvSpPr txBox="1">
            <a:spLocks noGrp="1"/>
          </p:cNvSpPr>
          <p:nvPr>
            <p:ph type="body" idx="1"/>
          </p:nvPr>
        </p:nvSpPr>
        <p:spPr>
          <a:xfrm>
            <a:off x="381000" y="2542153"/>
            <a:ext cx="2057400" cy="24622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000"/>
              <a:buFont typeface="Noto Sans Symbols"/>
              <a:buNone/>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2" name="Google Shape;102;p11"/>
          <p:cNvSpPr txBox="1">
            <a:spLocks noGrp="1"/>
          </p:cNvSpPr>
          <p:nvPr>
            <p:ph type="body" idx="2"/>
          </p:nvPr>
        </p:nvSpPr>
        <p:spPr>
          <a:xfrm>
            <a:off x="381000" y="3411379"/>
            <a:ext cx="2057400" cy="24622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000"/>
              <a:buFont typeface="Noto Sans Symbols"/>
              <a:buNone/>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3" name="Google Shape;103;p11"/>
          <p:cNvSpPr txBox="1">
            <a:spLocks noGrp="1"/>
          </p:cNvSpPr>
          <p:nvPr>
            <p:ph type="body" idx="3"/>
          </p:nvPr>
        </p:nvSpPr>
        <p:spPr>
          <a:xfrm>
            <a:off x="381000" y="2277710"/>
            <a:ext cx="2057400" cy="276999"/>
          </a:xfrm>
          <a:prstGeom prst="rect">
            <a:avLst/>
          </a:prstGeom>
          <a:solidFill>
            <a:srgbClr val="113D63"/>
          </a:solidFill>
          <a:ln>
            <a:noFill/>
          </a:ln>
        </p:spPr>
        <p:txBody>
          <a:bodyPr spcFirstLastPara="1" wrap="square" lIns="91425" tIns="91425" rIns="91425" bIns="91425" anchor="ctr" anchorCtr="0"/>
          <a:lstStyle>
            <a:lvl1pPr marL="457200" marR="0" lvl="0" indent="-228600" algn="ctr" rtl="0">
              <a:lnSpc>
                <a:spcPct val="100000"/>
              </a:lnSpc>
              <a:spcBef>
                <a:spcPts val="1200"/>
              </a:spcBef>
              <a:spcAft>
                <a:spcPts val="0"/>
              </a:spcAft>
              <a:buClr>
                <a:schemeClr val="lt1"/>
              </a:buClr>
              <a:buSzPts val="1200"/>
              <a:buFont typeface="Noto Sans Symbols"/>
              <a:buNone/>
              <a:defRPr sz="1200" b="0" i="0" u="none" strike="noStrike" cap="none">
                <a:solidFill>
                  <a:schemeClr val="lt1"/>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4" name="Google Shape;104;p11"/>
          <p:cNvSpPr txBox="1">
            <a:spLocks noGrp="1"/>
          </p:cNvSpPr>
          <p:nvPr>
            <p:ph type="body" idx="4"/>
          </p:nvPr>
        </p:nvSpPr>
        <p:spPr>
          <a:xfrm>
            <a:off x="6553200" y="1422376"/>
            <a:ext cx="2133600" cy="24622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000"/>
              <a:buFont typeface="Noto Sans Symbols"/>
              <a:buNone/>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5" name="Google Shape;105;p11"/>
          <p:cNvSpPr txBox="1">
            <a:spLocks noGrp="1"/>
          </p:cNvSpPr>
          <p:nvPr>
            <p:ph type="body" idx="5"/>
          </p:nvPr>
        </p:nvSpPr>
        <p:spPr>
          <a:xfrm>
            <a:off x="2590800" y="1422378"/>
            <a:ext cx="3810000" cy="2462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000"/>
              <a:buFont typeface="Noto Sans Symbols"/>
              <a:buNone/>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6" name="Google Shape;106;p11"/>
          <p:cNvSpPr txBox="1">
            <a:spLocks noGrp="1"/>
          </p:cNvSpPr>
          <p:nvPr>
            <p:ph type="body" idx="6"/>
          </p:nvPr>
        </p:nvSpPr>
        <p:spPr>
          <a:xfrm>
            <a:off x="2590800" y="3411379"/>
            <a:ext cx="3810000" cy="246220"/>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7" name="Google Shape;107;p11"/>
          <p:cNvSpPr txBox="1">
            <a:spLocks noGrp="1"/>
          </p:cNvSpPr>
          <p:nvPr>
            <p:ph type="body" idx="7"/>
          </p:nvPr>
        </p:nvSpPr>
        <p:spPr>
          <a:xfrm>
            <a:off x="6553200" y="3411379"/>
            <a:ext cx="2133600" cy="246220"/>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08" name="Google Shape;108;p11"/>
          <p:cNvSpPr txBox="1">
            <a:spLocks noGrp="1"/>
          </p:cNvSpPr>
          <p:nvPr>
            <p:ph type="title"/>
          </p:nvPr>
        </p:nvSpPr>
        <p:spPr>
          <a:xfrm>
            <a:off x="450209" y="381000"/>
            <a:ext cx="5436241" cy="53032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165"/>
              </a:buClr>
              <a:buSzPts val="1500"/>
              <a:buFont typeface="Cambria"/>
              <a:buNone/>
              <a:defRPr sz="1500" b="1" i="0" u="none" strike="noStrike" cap="none">
                <a:solidFill>
                  <a:srgbClr val="004165"/>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0209" y="381000"/>
            <a:ext cx="5436241" cy="53032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4165"/>
              </a:buClr>
              <a:buSzPts val="1500"/>
              <a:buFont typeface="Cambria"/>
              <a:buNone/>
              <a:defRPr sz="1500" b="1" i="0" u="none" strike="noStrike" cap="none">
                <a:solidFill>
                  <a:srgbClr val="004165"/>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cxnSp>
        <p:nvCxnSpPr>
          <p:cNvPr id="11" name="Google Shape;11;p1"/>
          <p:cNvCxnSpPr/>
          <p:nvPr/>
        </p:nvCxnSpPr>
        <p:spPr>
          <a:xfrm>
            <a:off x="392109" y="255588"/>
            <a:ext cx="0" cy="612775"/>
          </a:xfrm>
          <a:prstGeom prst="straightConnector1">
            <a:avLst/>
          </a:prstGeom>
          <a:noFill/>
          <a:ln w="9525" cap="flat" cmpd="sng">
            <a:solidFill>
              <a:schemeClr val="dk1"/>
            </a:solidFill>
            <a:prstDash val="solid"/>
            <a:round/>
            <a:headEnd type="none" w="sm" len="sm"/>
            <a:tailEnd type="none" w="sm" len="sm"/>
          </a:ln>
        </p:spPr>
      </p:cxnSp>
      <p:sp>
        <p:nvSpPr>
          <p:cNvPr id="12" name="Google Shape;12;p1"/>
          <p:cNvSpPr txBox="1">
            <a:spLocks noGrp="1"/>
          </p:cNvSpPr>
          <p:nvPr>
            <p:ph type="body" idx="1"/>
          </p:nvPr>
        </p:nvSpPr>
        <p:spPr>
          <a:xfrm>
            <a:off x="457199" y="1906101"/>
            <a:ext cx="5429251" cy="577081"/>
          </a:xfrm>
          <a:prstGeom prst="rect">
            <a:avLst/>
          </a:prstGeom>
          <a:noFill/>
          <a:ln>
            <a:noFill/>
          </a:ln>
        </p:spPr>
        <p:txBody>
          <a:bodyPr spcFirstLastPara="1" wrap="square" lIns="91425" tIns="91425" rIns="91425" bIns="91425" anchor="t" anchorCtr="0"/>
          <a:lstStyle>
            <a:lvl1pPr marL="457200" marR="0" lvl="0" indent="-292100" algn="l" rtl="0">
              <a:lnSpc>
                <a:spcPct val="100000"/>
              </a:lnSpc>
              <a:spcBef>
                <a:spcPts val="12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1pPr>
            <a:lvl2pPr marL="914400" marR="0" lvl="1" indent="-292100" algn="l" rtl="0">
              <a:lnSpc>
                <a:spcPct val="100000"/>
              </a:lnSpc>
              <a:spcBef>
                <a:spcPts val="600"/>
              </a:spcBef>
              <a:spcAft>
                <a:spcPts val="0"/>
              </a:spcAft>
              <a:buClr>
                <a:srgbClr val="000000"/>
              </a:buClr>
              <a:buSzPts val="1000"/>
              <a:buFont typeface="Cambria"/>
              <a:buChar char="–"/>
              <a:defRPr sz="1000" b="0" i="0" u="none" strike="noStrike" cap="none">
                <a:solidFill>
                  <a:srgbClr val="000000"/>
                </a:solidFill>
                <a:latin typeface="Cambria"/>
                <a:ea typeface="Cambria"/>
                <a:cs typeface="Cambria"/>
                <a:sym typeface="Cambria"/>
              </a:defRPr>
            </a:lvl2pPr>
            <a:lvl3pPr marL="1371600" marR="0" lvl="2" indent="-292100" algn="l" rtl="0">
              <a:lnSpc>
                <a:spcPct val="100000"/>
              </a:lnSpc>
              <a:spcBef>
                <a:spcPts val="300"/>
              </a:spcBef>
              <a:spcAft>
                <a:spcPts val="0"/>
              </a:spcAft>
              <a:buClr>
                <a:srgbClr val="000000"/>
              </a:buClr>
              <a:buSzPts val="1000"/>
              <a:buFont typeface="Noto Sans Symbols"/>
              <a:buChar char="▪"/>
              <a:defRPr sz="1000" b="0" i="0" u="none" strike="noStrike" cap="none">
                <a:solidFill>
                  <a:srgbClr val="000000"/>
                </a:solidFill>
                <a:latin typeface="Cambria"/>
                <a:ea typeface="Cambria"/>
                <a:cs typeface="Cambria"/>
                <a:sym typeface="Cambria"/>
              </a:defRPr>
            </a:lvl3pPr>
            <a:lvl4pPr marL="1828800" marR="0" lvl="3" indent="-298450" algn="l" rtl="0">
              <a:lnSpc>
                <a:spcPct val="100000"/>
              </a:lnSpc>
              <a:spcBef>
                <a:spcPts val="400"/>
              </a:spcBef>
              <a:spcAft>
                <a:spcPts val="0"/>
              </a:spcAft>
              <a:buClr>
                <a:srgbClr val="000000"/>
              </a:buClr>
              <a:buSzPts val="1100"/>
              <a:buFont typeface="Noto Sans Symbols"/>
              <a:buChar char="▪"/>
              <a:defRPr sz="1100" b="0" i="0" u="none" strike="noStrike" cap="none">
                <a:solidFill>
                  <a:srgbClr val="000000"/>
                </a:solidFill>
                <a:latin typeface="Cambria"/>
                <a:ea typeface="Cambria"/>
                <a:cs typeface="Cambria"/>
                <a:sym typeface="Cambria"/>
              </a:defRPr>
            </a:lvl4pPr>
            <a:lvl5pPr marL="2286000" marR="0" lvl="4" indent="-311150" algn="l" rtl="0">
              <a:lnSpc>
                <a:spcPct val="100000"/>
              </a:lnSpc>
              <a:spcBef>
                <a:spcPts val="200"/>
              </a:spcBef>
              <a:spcAft>
                <a:spcPts val="0"/>
              </a:spcAft>
              <a:buClr>
                <a:srgbClr val="000000"/>
              </a:buClr>
              <a:buSzPts val="1300"/>
              <a:buFont typeface="Arial"/>
              <a:buChar char="•"/>
              <a:defRPr sz="1300" b="0" i="0" u="none" strike="noStrike" cap="none">
                <a:solidFill>
                  <a:srgbClr val="000000"/>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grpSp>
        <p:nvGrpSpPr>
          <p:cNvPr id="13" name="Google Shape;13;p1"/>
          <p:cNvGrpSpPr/>
          <p:nvPr/>
        </p:nvGrpSpPr>
        <p:grpSpPr>
          <a:xfrm>
            <a:off x="-1646905" y="82011"/>
            <a:ext cx="1265905" cy="6671214"/>
            <a:chOff x="-1646905" y="0"/>
            <a:chExt cx="1265905" cy="6671214"/>
          </a:xfrm>
        </p:grpSpPr>
        <p:sp>
          <p:nvSpPr>
            <p:cNvPr id="14" name="Google Shape;14;p1"/>
            <p:cNvSpPr/>
            <p:nvPr/>
          </p:nvSpPr>
          <p:spPr>
            <a:xfrm>
              <a:off x="-1646905" y="0"/>
              <a:ext cx="1265905" cy="506873"/>
            </a:xfrm>
            <a:prstGeom prst="rect">
              <a:avLst/>
            </a:prstGeom>
            <a:solidFill>
              <a:srgbClr val="004165"/>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i="0" u="none" strike="noStrike" cap="none">
                  <a:solidFill>
                    <a:schemeClr val="lt1"/>
                  </a:solidFill>
                  <a:latin typeface="Cambria"/>
                  <a:ea typeface="Cambria"/>
                  <a:cs typeface="Cambria"/>
                  <a:sym typeface="Cambria"/>
                </a:rPr>
                <a:t>Pantone: </a:t>
              </a:r>
              <a:r>
                <a:rPr lang="en-US" sz="900" b="0" i="0" u="none" strike="noStrike" cap="none">
                  <a:solidFill>
                    <a:schemeClr val="lt1"/>
                  </a:solidFill>
                  <a:latin typeface="Cambria"/>
                  <a:ea typeface="Cambria"/>
                  <a:cs typeface="Cambria"/>
                  <a:sym typeface="Cambria"/>
                </a:rPr>
                <a:t>302</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R0 G65 B101</a:t>
              </a:r>
              <a:endParaRPr/>
            </a:p>
          </p:txBody>
        </p:sp>
        <p:sp>
          <p:nvSpPr>
            <p:cNvPr id="15" name="Google Shape;15;p1"/>
            <p:cNvSpPr/>
            <p:nvPr/>
          </p:nvSpPr>
          <p:spPr>
            <a:xfrm>
              <a:off x="-1646905" y="1681182"/>
              <a:ext cx="1265905" cy="506873"/>
            </a:xfrm>
            <a:prstGeom prst="rect">
              <a:avLst/>
            </a:prstGeom>
            <a:solidFill>
              <a:srgbClr val="007AC9"/>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3005</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R0 G122 B201</a:t>
              </a:r>
              <a:endParaRPr/>
            </a:p>
          </p:txBody>
        </p:sp>
        <p:sp>
          <p:nvSpPr>
            <p:cNvPr id="16" name="Google Shape;16;p1"/>
            <p:cNvSpPr/>
            <p:nvPr/>
          </p:nvSpPr>
          <p:spPr>
            <a:xfrm>
              <a:off x="-1646905" y="4483153"/>
              <a:ext cx="1265905" cy="506873"/>
            </a:xfrm>
            <a:prstGeom prst="rect">
              <a:avLst/>
            </a:prstGeom>
            <a:solidFill>
              <a:srgbClr val="57068C"/>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2597</a:t>
              </a:r>
              <a:endParaRPr/>
            </a:p>
            <a:p>
              <a:pPr marL="0" marR="0" lvl="0" indent="0" algn="l" rtl="0">
                <a:spcBef>
                  <a:spcPts val="0"/>
                </a:spcBef>
                <a:spcAft>
                  <a:spcPts val="0"/>
                </a:spcAft>
                <a:buNone/>
              </a:pPr>
              <a:endParaRPr sz="900" b="1">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R87 G6 B140</a:t>
              </a:r>
              <a:endParaRPr/>
            </a:p>
          </p:txBody>
        </p:sp>
        <p:sp>
          <p:nvSpPr>
            <p:cNvPr id="17" name="Google Shape;17;p1"/>
            <p:cNvSpPr/>
            <p:nvPr/>
          </p:nvSpPr>
          <p:spPr>
            <a:xfrm>
              <a:off x="-1646905" y="3362364"/>
              <a:ext cx="1265905" cy="506873"/>
            </a:xfrm>
            <a:prstGeom prst="rect">
              <a:avLst/>
            </a:prstGeom>
            <a:solidFill>
              <a:srgbClr val="3DB7E4"/>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298</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R61 G183 B228</a:t>
              </a:r>
              <a:endParaRPr/>
            </a:p>
          </p:txBody>
        </p:sp>
        <p:sp>
          <p:nvSpPr>
            <p:cNvPr id="18" name="Google Shape;18;p1"/>
            <p:cNvSpPr/>
            <p:nvPr/>
          </p:nvSpPr>
          <p:spPr>
            <a:xfrm>
              <a:off x="-1646905" y="3922758"/>
              <a:ext cx="1265905" cy="506874"/>
            </a:xfrm>
            <a:prstGeom prst="rect">
              <a:avLst/>
            </a:prstGeom>
            <a:solidFill>
              <a:srgbClr val="C2DEEA"/>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chemeClr val="dk1"/>
                  </a:solidFill>
                  <a:latin typeface="Cambria"/>
                  <a:ea typeface="Cambria"/>
                  <a:cs typeface="Cambria"/>
                  <a:sym typeface="Cambria"/>
                </a:rPr>
                <a:t>Pantone: </a:t>
              </a:r>
              <a:r>
                <a:rPr lang="en-US" sz="900">
                  <a:solidFill>
                    <a:schemeClr val="dk1"/>
                  </a:solidFill>
                  <a:latin typeface="Cambria"/>
                  <a:ea typeface="Cambria"/>
                  <a:cs typeface="Cambria"/>
                  <a:sym typeface="Cambria"/>
                </a:rPr>
                <a:t>290</a:t>
              </a:r>
              <a:endParaRPr/>
            </a:p>
            <a:p>
              <a:pPr marL="0" marR="0" lvl="0" indent="0" algn="l" rtl="0">
                <a:spcBef>
                  <a:spcPts val="0"/>
                </a:spcBef>
                <a:spcAft>
                  <a:spcPts val="0"/>
                </a:spcAft>
                <a:buNone/>
              </a:pPr>
              <a:endParaRPr sz="900">
                <a:solidFill>
                  <a:schemeClr val="dk1"/>
                </a:solidFill>
                <a:latin typeface="Cambria"/>
                <a:ea typeface="Cambria"/>
                <a:cs typeface="Cambria"/>
                <a:sym typeface="Cambria"/>
              </a:endParaRPr>
            </a:p>
            <a:p>
              <a:pPr marL="0" marR="0" lvl="0" indent="0" algn="l" rtl="0">
                <a:spcBef>
                  <a:spcPts val="0"/>
                </a:spcBef>
                <a:spcAft>
                  <a:spcPts val="0"/>
                </a:spcAft>
                <a:buNone/>
              </a:pPr>
              <a:r>
                <a:rPr lang="en-US" sz="900" b="1">
                  <a:solidFill>
                    <a:schemeClr val="dk1"/>
                  </a:solidFill>
                  <a:latin typeface="Cambria"/>
                  <a:ea typeface="Cambria"/>
                  <a:cs typeface="Cambria"/>
                  <a:sym typeface="Cambria"/>
                </a:rPr>
                <a:t>RGB: </a:t>
              </a:r>
              <a:r>
                <a:rPr lang="en-US" sz="900">
                  <a:solidFill>
                    <a:schemeClr val="dk1"/>
                  </a:solidFill>
                  <a:latin typeface="Cambria"/>
                  <a:ea typeface="Cambria"/>
                  <a:cs typeface="Cambria"/>
                  <a:sym typeface="Cambria"/>
                </a:rPr>
                <a:t>R194 G222 B234</a:t>
              </a:r>
              <a:endParaRPr/>
            </a:p>
          </p:txBody>
        </p:sp>
        <p:sp>
          <p:nvSpPr>
            <p:cNvPr id="19" name="Google Shape;19;p1"/>
            <p:cNvSpPr/>
            <p:nvPr/>
          </p:nvSpPr>
          <p:spPr>
            <a:xfrm>
              <a:off x="-1646905" y="5603941"/>
              <a:ext cx="1265905" cy="506874"/>
            </a:xfrm>
            <a:prstGeom prst="rect">
              <a:avLst/>
            </a:prstGeom>
            <a:solidFill>
              <a:srgbClr val="8193DB"/>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7452</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R129 G147 B219</a:t>
              </a:r>
              <a:endParaRPr/>
            </a:p>
          </p:txBody>
        </p:sp>
        <p:sp>
          <p:nvSpPr>
            <p:cNvPr id="20" name="Google Shape;20;p1"/>
            <p:cNvSpPr/>
            <p:nvPr/>
          </p:nvSpPr>
          <p:spPr>
            <a:xfrm>
              <a:off x="-1646905" y="6164340"/>
              <a:ext cx="1265905" cy="506874"/>
            </a:xfrm>
            <a:prstGeom prst="rect">
              <a:avLst/>
            </a:prstGeom>
            <a:solidFill>
              <a:srgbClr val="D5D6D2"/>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chemeClr val="dk1"/>
                  </a:solidFill>
                  <a:latin typeface="Cambria"/>
                  <a:ea typeface="Cambria"/>
                  <a:cs typeface="Cambria"/>
                  <a:sym typeface="Cambria"/>
                </a:rPr>
                <a:t>Pantone: </a:t>
              </a:r>
              <a:r>
                <a:rPr lang="en-US" sz="900">
                  <a:solidFill>
                    <a:schemeClr val="dk1"/>
                  </a:solidFill>
                  <a:latin typeface="Cambria"/>
                  <a:ea typeface="Cambria"/>
                  <a:cs typeface="Cambria"/>
                  <a:sym typeface="Cambria"/>
                </a:rPr>
                <a:t>CG2</a:t>
              </a:r>
              <a:endParaRPr/>
            </a:p>
            <a:p>
              <a:pPr marL="0" marR="0" lvl="0" indent="0" algn="l" rtl="0">
                <a:spcBef>
                  <a:spcPts val="0"/>
                </a:spcBef>
                <a:spcAft>
                  <a:spcPts val="0"/>
                </a:spcAft>
                <a:buNone/>
              </a:pPr>
              <a:endParaRPr sz="900">
                <a:solidFill>
                  <a:schemeClr val="dk1"/>
                </a:solidFill>
                <a:latin typeface="Cambria"/>
                <a:ea typeface="Cambria"/>
                <a:cs typeface="Cambria"/>
                <a:sym typeface="Cambria"/>
              </a:endParaRPr>
            </a:p>
            <a:p>
              <a:pPr marL="0" marR="0" lvl="0" indent="0" algn="l" rtl="0">
                <a:spcBef>
                  <a:spcPts val="0"/>
                </a:spcBef>
                <a:spcAft>
                  <a:spcPts val="0"/>
                </a:spcAft>
                <a:buNone/>
              </a:pPr>
              <a:r>
                <a:rPr lang="en-US" sz="900" b="1">
                  <a:solidFill>
                    <a:schemeClr val="dk1"/>
                  </a:solidFill>
                  <a:latin typeface="Cambria"/>
                  <a:ea typeface="Cambria"/>
                  <a:cs typeface="Cambria"/>
                  <a:sym typeface="Cambria"/>
                </a:rPr>
                <a:t>RGB: </a:t>
              </a:r>
              <a:r>
                <a:rPr lang="en-US" sz="900">
                  <a:solidFill>
                    <a:schemeClr val="dk1"/>
                  </a:solidFill>
                  <a:latin typeface="Cambria"/>
                  <a:ea typeface="Cambria"/>
                  <a:cs typeface="Cambria"/>
                  <a:sym typeface="Cambria"/>
                </a:rPr>
                <a:t>R213 G214 B210</a:t>
              </a:r>
              <a:endParaRPr/>
            </a:p>
          </p:txBody>
        </p:sp>
        <p:sp>
          <p:nvSpPr>
            <p:cNvPr id="21" name="Google Shape;21;p1"/>
            <p:cNvSpPr/>
            <p:nvPr/>
          </p:nvSpPr>
          <p:spPr>
            <a:xfrm>
              <a:off x="-1646905" y="560394"/>
              <a:ext cx="1265905" cy="506873"/>
            </a:xfrm>
            <a:prstGeom prst="rect">
              <a:avLst/>
            </a:prstGeom>
            <a:solidFill>
              <a:srgbClr val="3F859E"/>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7458</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R63 G133 B158</a:t>
              </a:r>
              <a:endParaRPr/>
            </a:p>
          </p:txBody>
        </p:sp>
        <p:sp>
          <p:nvSpPr>
            <p:cNvPr id="22" name="Google Shape;22;p1"/>
            <p:cNvSpPr/>
            <p:nvPr/>
          </p:nvSpPr>
          <p:spPr>
            <a:xfrm>
              <a:off x="-1646905" y="2241576"/>
              <a:ext cx="1265905" cy="506873"/>
            </a:xfrm>
            <a:prstGeom prst="rect">
              <a:avLst/>
            </a:prstGeom>
            <a:solidFill>
              <a:srgbClr val="008566"/>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3288</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R0 G133 B102</a:t>
              </a:r>
              <a:endParaRPr/>
            </a:p>
          </p:txBody>
        </p:sp>
        <p:sp>
          <p:nvSpPr>
            <p:cNvPr id="23" name="Google Shape;23;p1"/>
            <p:cNvSpPr/>
            <p:nvPr/>
          </p:nvSpPr>
          <p:spPr>
            <a:xfrm>
              <a:off x="-1646905" y="2801970"/>
              <a:ext cx="1265905" cy="506873"/>
            </a:xfrm>
            <a:prstGeom prst="rect">
              <a:avLst/>
            </a:prstGeom>
            <a:solidFill>
              <a:srgbClr val="4D4F53"/>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chemeClr val="lt1"/>
                  </a:solidFill>
                  <a:latin typeface="Cambria"/>
                  <a:ea typeface="Cambria"/>
                  <a:cs typeface="Cambria"/>
                  <a:sym typeface="Cambria"/>
                </a:rPr>
                <a:t>Pantone: </a:t>
              </a:r>
              <a:r>
                <a:rPr lang="en-US" sz="900">
                  <a:solidFill>
                    <a:schemeClr val="lt1"/>
                  </a:solidFill>
                  <a:latin typeface="Cambria"/>
                  <a:ea typeface="Cambria"/>
                  <a:cs typeface="Cambria"/>
                  <a:sym typeface="Cambria"/>
                </a:rPr>
                <a:t>CG 11</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R72 G72 B74</a:t>
              </a:r>
              <a:endParaRPr/>
            </a:p>
          </p:txBody>
        </p:sp>
        <p:sp>
          <p:nvSpPr>
            <p:cNvPr id="24" name="Google Shape;24;p1"/>
            <p:cNvSpPr/>
            <p:nvPr/>
          </p:nvSpPr>
          <p:spPr>
            <a:xfrm>
              <a:off x="-1646905" y="1120788"/>
              <a:ext cx="1265905" cy="506873"/>
            </a:xfrm>
            <a:prstGeom prst="rect">
              <a:avLst/>
            </a:prstGeom>
            <a:solidFill>
              <a:srgbClr val="9A9B9C"/>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rgbClr val="FFFFFF"/>
                  </a:solidFill>
                  <a:latin typeface="Cambria"/>
                  <a:ea typeface="Cambria"/>
                  <a:cs typeface="Cambria"/>
                  <a:sym typeface="Cambria"/>
                </a:rPr>
                <a:t>Pantone: </a:t>
              </a:r>
              <a:r>
                <a:rPr lang="en-US" sz="900">
                  <a:solidFill>
                    <a:schemeClr val="lt1"/>
                  </a:solidFill>
                  <a:latin typeface="Cambria"/>
                  <a:ea typeface="Cambria"/>
                  <a:cs typeface="Cambria"/>
                  <a:sym typeface="Cambria"/>
                </a:rPr>
                <a:t>CG 7</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R154 G155 B156</a:t>
              </a:r>
              <a:endParaRPr/>
            </a:p>
          </p:txBody>
        </p:sp>
        <p:sp>
          <p:nvSpPr>
            <p:cNvPr id="25" name="Google Shape;25;p1"/>
            <p:cNvSpPr/>
            <p:nvPr/>
          </p:nvSpPr>
          <p:spPr>
            <a:xfrm>
              <a:off x="-1646905" y="5043547"/>
              <a:ext cx="1265905" cy="506873"/>
            </a:xfrm>
            <a:prstGeom prst="rect">
              <a:avLst/>
            </a:prstGeom>
            <a:solidFill>
              <a:srgbClr val="7AB800"/>
            </a:solidFill>
            <a:ln>
              <a:noFill/>
            </a:ln>
          </p:spPr>
          <p:txBody>
            <a:bodyPr spcFirstLastPara="1" wrap="square" lIns="45700" tIns="42100" rIns="45700" bIns="42100" anchor="ctr" anchorCtr="0">
              <a:noAutofit/>
            </a:bodyPr>
            <a:lstStyle/>
            <a:p>
              <a:pPr marL="0" marR="0" lvl="0" indent="0" algn="l" rtl="0">
                <a:spcBef>
                  <a:spcPts val="0"/>
                </a:spcBef>
                <a:spcAft>
                  <a:spcPts val="0"/>
                </a:spcAft>
                <a:buNone/>
              </a:pPr>
              <a:r>
                <a:rPr lang="en-US" sz="900" b="1">
                  <a:solidFill>
                    <a:schemeClr val="lt1"/>
                  </a:solidFill>
                  <a:latin typeface="Cambria"/>
                  <a:ea typeface="Cambria"/>
                  <a:cs typeface="Cambria"/>
                  <a:sym typeface="Cambria"/>
                </a:rPr>
                <a:t>Pantone: </a:t>
              </a:r>
              <a:r>
                <a:rPr lang="en-US" sz="900">
                  <a:solidFill>
                    <a:schemeClr val="lt1"/>
                  </a:solidFill>
                  <a:latin typeface="Cambria"/>
                  <a:ea typeface="Cambria"/>
                  <a:cs typeface="Cambria"/>
                  <a:sym typeface="Cambria"/>
                </a:rPr>
                <a:t>376</a:t>
              </a:r>
              <a:endParaRPr/>
            </a:p>
            <a:p>
              <a:pPr marL="0" marR="0" lvl="0" indent="0" algn="l" rtl="0">
                <a:spcBef>
                  <a:spcPts val="0"/>
                </a:spcBef>
                <a:spcAft>
                  <a:spcPts val="0"/>
                </a:spcAft>
                <a:buNone/>
              </a:pPr>
              <a:endParaRPr sz="900">
                <a:solidFill>
                  <a:schemeClr val="lt1"/>
                </a:solidFill>
                <a:latin typeface="Cambria"/>
                <a:ea typeface="Cambria"/>
                <a:cs typeface="Cambria"/>
                <a:sym typeface="Cambria"/>
              </a:endParaRPr>
            </a:p>
            <a:p>
              <a:pPr marL="0" marR="0" lvl="0" indent="0" algn="l" rtl="0">
                <a:spcBef>
                  <a:spcPts val="0"/>
                </a:spcBef>
                <a:spcAft>
                  <a:spcPts val="0"/>
                </a:spcAft>
                <a:buNone/>
              </a:pPr>
              <a:r>
                <a:rPr lang="en-US" sz="900" b="1">
                  <a:solidFill>
                    <a:schemeClr val="lt1"/>
                  </a:solidFill>
                  <a:latin typeface="Cambria"/>
                  <a:ea typeface="Cambria"/>
                  <a:cs typeface="Cambria"/>
                  <a:sym typeface="Cambria"/>
                </a:rPr>
                <a:t>RGB: </a:t>
              </a:r>
              <a:r>
                <a:rPr lang="en-US" sz="900">
                  <a:solidFill>
                    <a:schemeClr val="lt1"/>
                  </a:solidFill>
                  <a:latin typeface="Cambria"/>
                  <a:ea typeface="Cambria"/>
                  <a:cs typeface="Cambria"/>
                  <a:sym typeface="Cambria"/>
                </a:rPr>
                <a:t>R122 G184 B0</a:t>
              </a:r>
              <a:endParaRPr/>
            </a:p>
          </p:txBody>
        </p:sp>
      </p:grpSp>
      <p:cxnSp>
        <p:nvCxnSpPr>
          <p:cNvPr id="26" name="Google Shape;26;p1"/>
          <p:cNvCxnSpPr/>
          <p:nvPr/>
        </p:nvCxnSpPr>
        <p:spPr>
          <a:xfrm>
            <a:off x="8517732" y="6583425"/>
            <a:ext cx="0" cy="82296"/>
          </a:xfrm>
          <a:prstGeom prst="straightConnector1">
            <a:avLst/>
          </a:prstGeom>
          <a:noFill/>
          <a:ln w="9525" cap="flat" cmpd="sng">
            <a:solidFill>
              <a:schemeClr val="dk1"/>
            </a:solidFill>
            <a:prstDash val="solid"/>
            <a:round/>
            <a:headEnd type="none" w="sm" len="sm"/>
            <a:tailEnd type="none" w="sm" len="sm"/>
          </a:ln>
        </p:spPr>
      </p:cxnSp>
      <p:sp>
        <p:nvSpPr>
          <p:cNvPr id="27" name="Google Shape;27;p1"/>
          <p:cNvSpPr txBox="1"/>
          <p:nvPr/>
        </p:nvSpPr>
        <p:spPr>
          <a:xfrm>
            <a:off x="8220956" y="6563018"/>
            <a:ext cx="237244"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SzPts val="800"/>
              <a:buFont typeface="Arial"/>
              <a:buNone/>
            </a:pPr>
            <a:r>
              <a:rPr lang="en-US" sz="800">
                <a:solidFill>
                  <a:schemeClr val="dk1"/>
                </a:solidFill>
                <a:latin typeface="Cambria"/>
                <a:ea typeface="Cambria"/>
                <a:cs typeface="Cambria"/>
                <a:sym typeface="Cambria"/>
              </a:rPr>
              <a:t>MIBC</a:t>
            </a:r>
            <a:endParaRPr sz="800">
              <a:solidFill>
                <a:schemeClr val="dk1"/>
              </a:solidFill>
              <a:latin typeface="Cambria"/>
              <a:ea typeface="Cambria"/>
              <a:cs typeface="Cambria"/>
              <a:sym typeface="Cambria"/>
            </a:endParaRPr>
          </a:p>
        </p:txBody>
      </p:sp>
      <p:cxnSp>
        <p:nvCxnSpPr>
          <p:cNvPr id="28" name="Google Shape;28;p1"/>
          <p:cNvCxnSpPr/>
          <p:nvPr/>
        </p:nvCxnSpPr>
        <p:spPr>
          <a:xfrm>
            <a:off x="9228667" y="1896532"/>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29" name="Google Shape;29;p1"/>
          <p:cNvCxnSpPr/>
          <p:nvPr/>
        </p:nvCxnSpPr>
        <p:spPr>
          <a:xfrm>
            <a:off x="-321734" y="1896532"/>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0" name="Google Shape;30;p1"/>
          <p:cNvCxnSpPr/>
          <p:nvPr/>
        </p:nvCxnSpPr>
        <p:spPr>
          <a:xfrm rot="5400000">
            <a:off x="8562974"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1" name="Google Shape;31;p1"/>
          <p:cNvCxnSpPr/>
          <p:nvPr/>
        </p:nvCxnSpPr>
        <p:spPr>
          <a:xfrm rot="5400000">
            <a:off x="333374"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2" name="Google Shape;32;p1"/>
          <p:cNvCxnSpPr/>
          <p:nvPr/>
        </p:nvCxnSpPr>
        <p:spPr>
          <a:xfrm rot="5400000">
            <a:off x="8562974"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3" name="Google Shape;33;p1"/>
          <p:cNvCxnSpPr/>
          <p:nvPr/>
        </p:nvCxnSpPr>
        <p:spPr>
          <a:xfrm rot="5400000">
            <a:off x="333374"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4" name="Google Shape;34;p1"/>
          <p:cNvCxnSpPr/>
          <p:nvPr/>
        </p:nvCxnSpPr>
        <p:spPr>
          <a:xfrm>
            <a:off x="9228667" y="639127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5" name="Google Shape;35;p1"/>
          <p:cNvCxnSpPr/>
          <p:nvPr/>
        </p:nvCxnSpPr>
        <p:spPr>
          <a:xfrm>
            <a:off x="-321734" y="639127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6" name="Google Shape;36;p1"/>
          <p:cNvCxnSpPr/>
          <p:nvPr/>
        </p:nvCxnSpPr>
        <p:spPr>
          <a:xfrm rot="5400000">
            <a:off x="2948558"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7" name="Google Shape;37;p1"/>
          <p:cNvCxnSpPr/>
          <p:nvPr/>
        </p:nvCxnSpPr>
        <p:spPr>
          <a:xfrm rot="5400000">
            <a:off x="3140582"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8" name="Google Shape;38;p1"/>
          <p:cNvCxnSpPr/>
          <p:nvPr/>
        </p:nvCxnSpPr>
        <p:spPr>
          <a:xfrm rot="5400000">
            <a:off x="5765291"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39" name="Google Shape;39;p1"/>
          <p:cNvCxnSpPr/>
          <p:nvPr/>
        </p:nvCxnSpPr>
        <p:spPr>
          <a:xfrm rot="5400000">
            <a:off x="5957316" y="-1905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1"/>
          <p:cNvCxnSpPr/>
          <p:nvPr/>
        </p:nvCxnSpPr>
        <p:spPr>
          <a:xfrm rot="5400000">
            <a:off x="2948558"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1" name="Google Shape;41;p1"/>
          <p:cNvCxnSpPr/>
          <p:nvPr/>
        </p:nvCxnSpPr>
        <p:spPr>
          <a:xfrm rot="5400000">
            <a:off x="3140582"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2" name="Google Shape;42;p1"/>
          <p:cNvCxnSpPr/>
          <p:nvPr/>
        </p:nvCxnSpPr>
        <p:spPr>
          <a:xfrm rot="5400000">
            <a:off x="5765291"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3" name="Google Shape;43;p1"/>
          <p:cNvCxnSpPr/>
          <p:nvPr/>
        </p:nvCxnSpPr>
        <p:spPr>
          <a:xfrm rot="5400000">
            <a:off x="5957316" y="709612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4" name="Google Shape;44;p1"/>
          <p:cNvCxnSpPr/>
          <p:nvPr/>
        </p:nvCxnSpPr>
        <p:spPr>
          <a:xfrm>
            <a:off x="-321734" y="406366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5" name="Google Shape;45;p1"/>
          <p:cNvCxnSpPr/>
          <p:nvPr/>
        </p:nvCxnSpPr>
        <p:spPr>
          <a:xfrm>
            <a:off x="-321734" y="4216113"/>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6" name="Google Shape;46;p1"/>
          <p:cNvCxnSpPr/>
          <p:nvPr/>
        </p:nvCxnSpPr>
        <p:spPr>
          <a:xfrm>
            <a:off x="9228667" y="406366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47" name="Google Shape;47;p1"/>
          <p:cNvCxnSpPr/>
          <p:nvPr/>
        </p:nvCxnSpPr>
        <p:spPr>
          <a:xfrm>
            <a:off x="9228667" y="4216113"/>
            <a:ext cx="228600" cy="0"/>
          </a:xfrm>
          <a:prstGeom prst="straightConnector1">
            <a:avLst/>
          </a:prstGeom>
          <a:noFill/>
          <a:ln w="12700" cap="flat" cmpd="sng">
            <a:solidFill>
              <a:schemeClr val="dk1"/>
            </a:solidFill>
            <a:prstDash val="solid"/>
            <a:miter lim="800000"/>
            <a:headEnd type="none" w="sm" len="sm"/>
            <a:tailEnd type="none" w="sm" len="sm"/>
          </a:ln>
        </p:spPr>
      </p:cxnSp>
      <p:pic>
        <p:nvPicPr>
          <p:cNvPr id="1026" name="Picture 2" descr="Image result for dollar general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048230" y="0"/>
            <a:ext cx="939003" cy="939003"/>
          </a:xfrm>
          <a:prstGeom prst="rect">
            <a:avLst/>
          </a:prstGeom>
          <a:noFill/>
        </p:spPr>
      </p:pic>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22.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1.emf"/><Relationship Id="rId4" Type="http://schemas.openxmlformats.org/officeDocument/2006/relationships/oleObject" Target="../embeddings/oleObject7.bin"/><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 name="Rectangle 1"/>
          <p:cNvSpPr/>
          <p:nvPr/>
        </p:nvSpPr>
        <p:spPr>
          <a:xfrm>
            <a:off x="0" y="3419395"/>
            <a:ext cx="9144000" cy="2043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p23"/>
          <p:cNvSpPr txBox="1">
            <a:spLocks noGrp="1"/>
          </p:cNvSpPr>
          <p:nvPr>
            <p:ph type="subTitle" idx="1"/>
          </p:nvPr>
        </p:nvSpPr>
        <p:spPr>
          <a:xfrm>
            <a:off x="631228" y="4752128"/>
            <a:ext cx="6504218" cy="153888"/>
          </a:xfrm>
          <a:prstGeom prst="rect">
            <a:avLst/>
          </a:prstGeom>
          <a:noFill/>
          <a:ln>
            <a:noFill/>
          </a:ln>
        </p:spPr>
        <p:txBody>
          <a:bodyPr spcFirstLastPara="1" wrap="square" lIns="91400" tIns="0" rIns="0" bIns="0" anchor="t" anchorCtr="0">
            <a:noAutofit/>
          </a:bodyPr>
          <a:lstStyle/>
          <a:p>
            <a:pPr marL="0" marR="0" lvl="0" indent="0" rtl="0">
              <a:lnSpc>
                <a:spcPct val="100000"/>
              </a:lnSpc>
              <a:spcBef>
                <a:spcPts val="0"/>
              </a:spcBef>
              <a:spcAft>
                <a:spcPts val="0"/>
              </a:spcAft>
              <a:buClr>
                <a:schemeClr val="accent1"/>
              </a:buClr>
              <a:buSzPts val="1000"/>
              <a:buFont typeface="Noto Sans Symbols"/>
              <a:buNone/>
            </a:pPr>
            <a:r>
              <a:rPr lang="en-US" sz="1600" dirty="0">
                <a:solidFill>
                  <a:schemeClr val="accent6"/>
                </a:solidFill>
                <a:latin typeface="Garamond" panose="02020404030301010803" pitchFamily="18" charset="0"/>
                <a:ea typeface="Cambria" charset="0"/>
                <a:cs typeface="Cambria" charset="0"/>
              </a:rPr>
              <a:t>Team 4: Linda Chiu, Brian O’Connor, </a:t>
            </a:r>
            <a:r>
              <a:rPr lang="en-US" sz="1600" dirty="0" err="1">
                <a:solidFill>
                  <a:schemeClr val="accent6"/>
                </a:solidFill>
                <a:latin typeface="Garamond" panose="02020404030301010803" pitchFamily="18" charset="0"/>
                <a:ea typeface="Cambria" charset="0"/>
                <a:cs typeface="Cambria" charset="0"/>
              </a:rPr>
              <a:t>Anshul</a:t>
            </a:r>
            <a:r>
              <a:rPr lang="en-US" sz="1600" dirty="0">
                <a:solidFill>
                  <a:schemeClr val="accent6"/>
                </a:solidFill>
                <a:latin typeface="Garamond" panose="02020404030301010803" pitchFamily="18" charset="0"/>
                <a:ea typeface="Cambria" charset="0"/>
                <a:cs typeface="Cambria" charset="0"/>
              </a:rPr>
              <a:t> Rana</a:t>
            </a:r>
          </a:p>
          <a:p>
            <a:pPr marL="0" marR="0" lvl="0" indent="0" rtl="0">
              <a:lnSpc>
                <a:spcPct val="100000"/>
              </a:lnSpc>
              <a:spcBef>
                <a:spcPts val="0"/>
              </a:spcBef>
              <a:spcAft>
                <a:spcPts val="0"/>
              </a:spcAft>
              <a:buClr>
                <a:schemeClr val="accent1"/>
              </a:buClr>
              <a:buSzPts val="1000"/>
              <a:buFont typeface="Noto Sans Symbols"/>
              <a:buNone/>
            </a:pPr>
            <a:r>
              <a:rPr lang="en-US" dirty="0">
                <a:solidFill>
                  <a:schemeClr val="accent6"/>
                </a:solidFill>
                <a:latin typeface="Garamond" panose="02020404030301010803" pitchFamily="18" charset="0"/>
                <a:ea typeface="Cambria" charset="0"/>
                <a:cs typeface="Cambria" charset="0"/>
              </a:rPr>
              <a:t>December 11</a:t>
            </a:r>
            <a:r>
              <a:rPr lang="en-US" baseline="30000" dirty="0">
                <a:solidFill>
                  <a:schemeClr val="accent6"/>
                </a:solidFill>
                <a:latin typeface="Garamond" panose="02020404030301010803" pitchFamily="18" charset="0"/>
                <a:ea typeface="Cambria" charset="0"/>
                <a:cs typeface="Cambria" charset="0"/>
              </a:rPr>
              <a:t>th</a:t>
            </a:r>
            <a:r>
              <a:rPr lang="en-US" dirty="0">
                <a:solidFill>
                  <a:schemeClr val="accent6"/>
                </a:solidFill>
                <a:latin typeface="Garamond" panose="02020404030301010803" pitchFamily="18" charset="0"/>
                <a:ea typeface="Cambria" charset="0"/>
                <a:cs typeface="Cambria" charset="0"/>
              </a:rPr>
              <a:t> 2019</a:t>
            </a:r>
            <a:endParaRPr sz="1000" b="0" i="0" u="none" strike="noStrike" cap="none" dirty="0">
              <a:solidFill>
                <a:schemeClr val="accent6"/>
              </a:solidFill>
              <a:latin typeface="Garamond" panose="02020404030301010803" pitchFamily="18" charset="0"/>
              <a:ea typeface="Cambria" charset="0"/>
              <a:cs typeface="Cambria" charset="0"/>
              <a:sym typeface="Cambria"/>
            </a:endParaRPr>
          </a:p>
        </p:txBody>
      </p:sp>
      <p:sp>
        <p:nvSpPr>
          <p:cNvPr id="4" name="TextBox 3"/>
          <p:cNvSpPr txBox="1"/>
          <p:nvPr/>
        </p:nvSpPr>
        <p:spPr>
          <a:xfrm>
            <a:off x="631228" y="3605922"/>
            <a:ext cx="5666399" cy="954107"/>
          </a:xfrm>
          <a:prstGeom prst="rect">
            <a:avLst/>
          </a:prstGeom>
          <a:noFill/>
        </p:spPr>
        <p:txBody>
          <a:bodyPr wrap="square" rtlCol="0" anchor="t">
            <a:spAutoFit/>
          </a:bodyPr>
          <a:lstStyle/>
          <a:p>
            <a:pPr lvl="0"/>
            <a:r>
              <a:rPr lang="en-US" sz="2800" b="1" dirty="0">
                <a:solidFill>
                  <a:schemeClr val="accent6"/>
                </a:solidFill>
                <a:latin typeface="Garamond" panose="02020404030301010803" pitchFamily="18" charset="0"/>
                <a:ea typeface="Cambria" charset="0"/>
                <a:cs typeface="Cambria" charset="0"/>
                <a:sym typeface="Cambria"/>
              </a:rPr>
              <a:t>Michigan Investment Banking Club Valuation of Dollar General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433989" y="428296"/>
            <a:ext cx="7789800" cy="426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dirty="0" smtClean="0">
                <a:solidFill>
                  <a:schemeClr val="bg2"/>
                </a:solidFill>
                <a:latin typeface="Garamond" panose="02020404030301010803" pitchFamily="18" charset="0"/>
              </a:rPr>
              <a:t>DCF </a:t>
            </a:r>
            <a:r>
              <a:rPr lang="en-US" sz="2000" dirty="0">
                <a:solidFill>
                  <a:schemeClr val="bg2"/>
                </a:solidFill>
                <a:latin typeface="Garamond" panose="02020404030301010803" pitchFamily="18" charset="0"/>
              </a:rPr>
              <a:t>Assumptions</a:t>
            </a:r>
            <a:endParaRPr sz="2000" b="1" i="0" u="none" strike="noStrike" cap="none" dirty="0">
              <a:solidFill>
                <a:schemeClr val="bg2"/>
              </a:solidFill>
              <a:latin typeface="Garamond" panose="02020404030301010803" pitchFamily="18" charset="0"/>
              <a:sym typeface="Cambria"/>
            </a:endParaRPr>
          </a:p>
        </p:txBody>
      </p:sp>
      <p:sp>
        <p:nvSpPr>
          <p:cNvPr id="319" name="Google Shape;319;p31"/>
          <p:cNvSpPr txBox="1">
            <a:spLocks noGrp="1"/>
          </p:cNvSpPr>
          <p:nvPr>
            <p:ph type="body" idx="2"/>
          </p:nvPr>
        </p:nvSpPr>
        <p:spPr>
          <a:xfrm>
            <a:off x="795600" y="1275000"/>
            <a:ext cx="7552800" cy="4308000"/>
          </a:xfrm>
          <a:prstGeom prst="rect">
            <a:avLst/>
          </a:prstGeom>
          <a:noFill/>
          <a:ln>
            <a:noFill/>
          </a:ln>
        </p:spPr>
        <p:txBody>
          <a:bodyPr spcFirstLastPara="1" wrap="square" lIns="0" tIns="0" rIns="0" bIns="0" anchor="t" anchorCtr="0">
            <a:noAutofit/>
          </a:bodyPr>
          <a:lstStyle/>
          <a:p>
            <a:pPr marL="228600" marR="0" lvl="0" indent="-247650" algn="l" rtl="0">
              <a:lnSpc>
                <a:spcPct val="100000"/>
              </a:lnSpc>
              <a:spcBef>
                <a:spcPts val="0"/>
              </a:spcBef>
              <a:spcAft>
                <a:spcPts val="0"/>
              </a:spcAft>
              <a:buClr>
                <a:srgbClr val="000000"/>
              </a:buClr>
              <a:buSzPts val="1400"/>
              <a:buFont typeface="Cambria"/>
              <a:buChar char="•"/>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Arial"/>
              <a:buChar char="•"/>
            </a:pPr>
            <a:r>
              <a:rPr lang="en-US" sz="1400" dirty="0"/>
              <a:t>Average EBITDA multiple of 14.24x, weighted according to comps’ enterprise values </a:t>
            </a:r>
            <a:endParaRPr sz="1400" dirty="0"/>
          </a:p>
          <a:p>
            <a:pPr marL="0" marR="0" lvl="0" indent="0" algn="l" rtl="0">
              <a:lnSpc>
                <a:spcPct val="100000"/>
              </a:lnSpc>
              <a:spcBef>
                <a:spcPts val="0"/>
              </a:spcBef>
              <a:spcAft>
                <a:spcPts val="0"/>
              </a:spcAft>
              <a:buNone/>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Arial"/>
              <a:buChar char="•"/>
            </a:pPr>
            <a:r>
              <a:rPr lang="en-US" sz="1400" dirty="0"/>
              <a:t>More and more people moving into the low income class until 2021,</a:t>
            </a:r>
            <a:endParaRPr sz="1400" dirty="0"/>
          </a:p>
          <a:p>
            <a:pPr marL="0" marR="0" lvl="0" indent="0" algn="l" rtl="0">
              <a:lnSpc>
                <a:spcPct val="100000"/>
              </a:lnSpc>
              <a:spcBef>
                <a:spcPts val="0"/>
              </a:spcBef>
              <a:spcAft>
                <a:spcPts val="0"/>
              </a:spcAft>
              <a:buNone/>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Cambria"/>
              <a:buChar char="•"/>
            </a:pPr>
            <a:r>
              <a:rPr lang="en-US" sz="1400" dirty="0"/>
              <a:t>Dollar General keeps up store growth, but at a slowing rate</a:t>
            </a:r>
            <a:endParaRPr sz="1400" dirty="0"/>
          </a:p>
          <a:p>
            <a:pPr marL="0" marR="0" lvl="0" indent="0" algn="l" rtl="0">
              <a:lnSpc>
                <a:spcPct val="100000"/>
              </a:lnSpc>
              <a:spcBef>
                <a:spcPts val="0"/>
              </a:spcBef>
              <a:spcAft>
                <a:spcPts val="0"/>
              </a:spcAft>
              <a:buNone/>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Cambria"/>
              <a:buChar char="•"/>
            </a:pPr>
            <a:r>
              <a:rPr lang="en-US" sz="1400" dirty="0"/>
              <a:t>Effective tax rate of 21% </a:t>
            </a:r>
            <a:endParaRPr sz="1400" dirty="0"/>
          </a:p>
          <a:p>
            <a:pPr marL="684213" marR="0" lvl="3" indent="-246062" algn="l" rtl="0">
              <a:lnSpc>
                <a:spcPct val="100000"/>
              </a:lnSpc>
              <a:spcBef>
                <a:spcPts val="0"/>
              </a:spcBef>
              <a:spcAft>
                <a:spcPts val="0"/>
              </a:spcAft>
              <a:buClr>
                <a:srgbClr val="000000"/>
              </a:buClr>
              <a:buSzPts val="1400"/>
              <a:buFont typeface="Cambria"/>
              <a:buChar char="▪"/>
            </a:pPr>
            <a:r>
              <a:rPr lang="en-US" sz="1400" dirty="0"/>
              <a:t>New federal tax rate</a:t>
            </a:r>
            <a:endParaRPr sz="1400" dirty="0"/>
          </a:p>
          <a:p>
            <a:pPr marL="0" marR="0" lvl="0" indent="0" algn="l" rtl="0">
              <a:lnSpc>
                <a:spcPct val="100000"/>
              </a:lnSpc>
              <a:spcBef>
                <a:spcPts val="0"/>
              </a:spcBef>
              <a:spcAft>
                <a:spcPts val="0"/>
              </a:spcAft>
              <a:buNone/>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Cambria"/>
              <a:buChar char="•"/>
            </a:pPr>
            <a:r>
              <a:rPr lang="en-US" sz="1400" dirty="0"/>
              <a:t>Steady Depreciation and Amortization for the next five years</a:t>
            </a:r>
            <a:endParaRPr sz="1400" dirty="0"/>
          </a:p>
          <a:p>
            <a:pPr marL="684213" marR="0" lvl="3" indent="-246062" algn="l" rtl="0">
              <a:lnSpc>
                <a:spcPct val="100000"/>
              </a:lnSpc>
              <a:spcBef>
                <a:spcPts val="0"/>
              </a:spcBef>
              <a:spcAft>
                <a:spcPts val="0"/>
              </a:spcAft>
              <a:buSzPts val="1400"/>
              <a:buFont typeface="Cambria"/>
              <a:buChar char="▪"/>
            </a:pPr>
            <a:r>
              <a:rPr lang="en-US" sz="1400" dirty="0"/>
              <a:t>Percentage of average percentage of Revenue has stayed relatively constant</a:t>
            </a:r>
            <a:endParaRPr sz="1400" dirty="0"/>
          </a:p>
          <a:p>
            <a:pPr marL="1371600" marR="0" lvl="0" indent="0" algn="l" rtl="0">
              <a:lnSpc>
                <a:spcPct val="100000"/>
              </a:lnSpc>
              <a:spcBef>
                <a:spcPts val="0"/>
              </a:spcBef>
              <a:spcAft>
                <a:spcPts val="0"/>
              </a:spcAft>
              <a:buNone/>
            </a:pPr>
            <a:endParaRPr sz="1400" dirty="0"/>
          </a:p>
          <a:p>
            <a:pPr marL="0" marR="0" lvl="0" indent="0" algn="l" rtl="0">
              <a:lnSpc>
                <a:spcPct val="100000"/>
              </a:lnSpc>
              <a:spcBef>
                <a:spcPts val="0"/>
              </a:spcBef>
              <a:spcAft>
                <a:spcPts val="0"/>
              </a:spcAft>
              <a:buNone/>
            </a:pPr>
            <a:endParaRPr sz="1400" dirty="0"/>
          </a:p>
          <a:p>
            <a:pPr marL="228600" marR="0" lvl="0" indent="-247650" algn="l" rtl="0">
              <a:lnSpc>
                <a:spcPct val="100000"/>
              </a:lnSpc>
              <a:spcBef>
                <a:spcPts val="0"/>
              </a:spcBef>
              <a:spcAft>
                <a:spcPts val="0"/>
              </a:spcAft>
              <a:buClr>
                <a:srgbClr val="000000"/>
              </a:buClr>
              <a:buSzPts val="1400"/>
              <a:buFont typeface="Cambria"/>
              <a:buChar char="•"/>
            </a:pPr>
            <a:r>
              <a:rPr lang="en-US" sz="1400" dirty="0"/>
              <a:t>Rising Capital Expenditures over the next 5 years due to store expansion, until 2021</a:t>
            </a:r>
            <a:endParaRPr sz="1400" dirty="0"/>
          </a:p>
          <a:p>
            <a:pPr marL="228600" marR="0" lvl="0" indent="-158750" algn="l" rtl="0">
              <a:lnSpc>
                <a:spcPct val="100000"/>
              </a:lnSpc>
              <a:spcBef>
                <a:spcPts val="2200"/>
              </a:spcBef>
              <a:spcAft>
                <a:spcPts val="0"/>
              </a:spcAft>
              <a:buClr>
                <a:srgbClr val="000000"/>
              </a:buClr>
              <a:buSzPts val="1100"/>
              <a:buFont typeface="Arial"/>
              <a:buNone/>
            </a:pPr>
            <a:endParaRPr sz="1400" i="0" u="none" strike="noStrike" cap="none"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2"/>
          <p:cNvSpPr txBox="1">
            <a:spLocks noGrp="1"/>
          </p:cNvSpPr>
          <p:nvPr>
            <p:ph type="title"/>
          </p:nvPr>
        </p:nvSpPr>
        <p:spPr>
          <a:xfrm>
            <a:off x="450209" y="323331"/>
            <a:ext cx="5440680" cy="530321"/>
          </a:xfrm>
          <a:prstGeom prst="rect">
            <a:avLst/>
          </a:prstGeom>
          <a:noFill/>
          <a:ln>
            <a:noFill/>
          </a:ln>
        </p:spPr>
        <p:txBody>
          <a:bodyPr spcFirstLastPara="1" wrap="square" lIns="0" tIns="0" rIns="0" bIns="0" anchor="b" anchorCtr="0">
            <a:noAutofit/>
          </a:bodyPr>
          <a:lstStyle/>
          <a:p>
            <a:pPr marL="228600" marR="0" lvl="0" indent="-228600" algn="l" rtl="0">
              <a:lnSpc>
                <a:spcPct val="100000"/>
              </a:lnSpc>
              <a:spcBef>
                <a:spcPts val="0"/>
              </a:spcBef>
              <a:spcAft>
                <a:spcPts val="0"/>
              </a:spcAft>
              <a:buClr>
                <a:srgbClr val="004165"/>
              </a:buClr>
              <a:buSzPts val="1600"/>
              <a:buFont typeface="Cambria"/>
              <a:buNone/>
            </a:pPr>
            <a:r>
              <a:rPr lang="en-US" sz="2000" b="1" i="0" u="none" strike="noStrike" cap="none" dirty="0" smtClean="0">
                <a:solidFill>
                  <a:schemeClr val="bg2"/>
                </a:solidFill>
                <a:latin typeface="Garamond" panose="02020404030301010803" pitchFamily="18" charset="0"/>
                <a:sym typeface="Cambria"/>
              </a:rPr>
              <a:t>Valuation</a:t>
            </a:r>
            <a:endParaRPr sz="2000" dirty="0">
              <a:solidFill>
                <a:schemeClr val="bg2"/>
              </a:solidFill>
              <a:latin typeface="Garamond" panose="02020404030301010803" pitchFamily="18" charset="0"/>
            </a:endParaRPr>
          </a:p>
        </p:txBody>
      </p:sp>
      <p:graphicFrame>
        <p:nvGraphicFramePr>
          <p:cNvPr id="326" name="Google Shape;326;p32"/>
          <p:cNvGraphicFramePr/>
          <p:nvPr>
            <p:extLst>
              <p:ext uri="{D42A27DB-BD31-4B8C-83A1-F6EECF244321}">
                <p14:modId xmlns:p14="http://schemas.microsoft.com/office/powerpoint/2010/main" val="2613934459"/>
              </p:ext>
            </p:extLst>
          </p:nvPr>
        </p:nvGraphicFramePr>
        <p:xfrm>
          <a:off x="450209" y="1006930"/>
          <a:ext cx="8312800" cy="2319060"/>
        </p:xfrm>
        <a:graphic>
          <a:graphicData uri="http://schemas.openxmlformats.org/drawingml/2006/table">
            <a:tbl>
              <a:tblPr bandRow="1">
                <a:noFill/>
                <a:tableStyleId>{A5CA653C-D371-4804-A030-A9662EF3C4FB}</a:tableStyleId>
              </a:tblPr>
              <a:tblGrid>
                <a:gridCol w="2210825">
                  <a:extLst>
                    <a:ext uri="{9D8B030D-6E8A-4147-A177-3AD203B41FA5}">
                      <a16:colId xmlns:a16="http://schemas.microsoft.com/office/drawing/2014/main" val="20000"/>
                    </a:ext>
                  </a:extLst>
                </a:gridCol>
                <a:gridCol w="6101975">
                  <a:extLst>
                    <a:ext uri="{9D8B030D-6E8A-4147-A177-3AD203B41FA5}">
                      <a16:colId xmlns:a16="http://schemas.microsoft.com/office/drawing/2014/main" val="20001"/>
                    </a:ext>
                  </a:extLst>
                </a:gridCol>
              </a:tblGrid>
              <a:tr h="252475">
                <a:tc>
                  <a:txBody>
                    <a:bodyPr/>
                    <a:lstStyle/>
                    <a:p>
                      <a:pPr marL="0" marR="0" lvl="0" indent="0" algn="ctr" rtl="0">
                        <a:spcBef>
                          <a:spcPts val="0"/>
                        </a:spcBef>
                        <a:spcAft>
                          <a:spcPts val="0"/>
                        </a:spcAft>
                        <a:buNone/>
                      </a:pPr>
                      <a:r>
                        <a:rPr lang="en-US" sz="1200" b="1" u="none" strike="noStrike" cap="none" dirty="0">
                          <a:solidFill>
                            <a:schemeClr val="bg2"/>
                          </a:solidFill>
                          <a:latin typeface="Garamond" panose="02020404030301010803" pitchFamily="18" charset="0"/>
                          <a:ea typeface="Arial"/>
                          <a:cs typeface="Arial"/>
                          <a:sym typeface="Arial"/>
                        </a:rPr>
                        <a:t>Valuation Method</a:t>
                      </a:r>
                      <a:endParaRPr sz="1200" b="1" u="none" strike="noStrike" cap="none" dirty="0">
                        <a:solidFill>
                          <a:schemeClr val="bg2"/>
                        </a:solidFill>
                        <a:latin typeface="Garamond" panose="02020404030301010803" pitchFamily="18" charset="0"/>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200" b="1" u="none" strike="noStrike" cap="none" dirty="0">
                          <a:solidFill>
                            <a:schemeClr val="bg2"/>
                          </a:solidFill>
                          <a:latin typeface="Garamond" panose="02020404030301010803" pitchFamily="18" charset="0"/>
                          <a:ea typeface="Arial"/>
                          <a:cs typeface="Arial"/>
                          <a:sym typeface="Arial"/>
                        </a:rPr>
                        <a:t>Assumptions Overview</a:t>
                      </a:r>
                      <a:endParaRPr sz="1200" dirty="0">
                        <a:solidFill>
                          <a:schemeClr val="bg2"/>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98475">
                <a:tc>
                  <a:txBody>
                    <a:bodyPr/>
                    <a:lstStyle/>
                    <a:p>
                      <a:pPr marL="0" marR="0" lvl="0" indent="0" algn="ctr" rtl="0">
                        <a:spcBef>
                          <a:spcPts val="0"/>
                        </a:spcBef>
                        <a:spcAft>
                          <a:spcPts val="0"/>
                        </a:spcAft>
                        <a:buNone/>
                      </a:pPr>
                      <a:r>
                        <a:rPr lang="en-US" sz="1100" b="1" u="none" strike="noStrike" cap="none" dirty="0">
                          <a:solidFill>
                            <a:schemeClr val="tx1"/>
                          </a:solidFill>
                          <a:latin typeface="Garamond" panose="02020404030301010803" pitchFamily="18" charset="0"/>
                        </a:rPr>
                        <a:t>Comparable Company Analysis</a:t>
                      </a:r>
                      <a:endParaRPr sz="1100" b="1" u="none" strike="noStrike" cap="none" dirty="0">
                        <a:solidFill>
                          <a:schemeClr val="tx1"/>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17475" marR="0" lvl="0" indent="-117475" algn="l" rtl="0">
                        <a:lnSpc>
                          <a:spcPct val="114000"/>
                        </a:lnSpc>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rPr>
                        <a:t>Range of enterprise value is calculated through min/max of EV/EBITDA</a:t>
                      </a:r>
                      <a:r>
                        <a:rPr lang="en-US" sz="1100" dirty="0">
                          <a:solidFill>
                            <a:schemeClr val="tx1"/>
                          </a:solidFill>
                          <a:latin typeface="Garamond" panose="02020404030301010803" pitchFamily="18" charset="0"/>
                        </a:rPr>
                        <a:t> and</a:t>
                      </a:r>
                      <a:r>
                        <a:rPr lang="en-US" sz="1100" u="none" strike="noStrike" cap="none" dirty="0">
                          <a:solidFill>
                            <a:schemeClr val="tx1"/>
                          </a:solidFill>
                          <a:latin typeface="Garamond" panose="02020404030301010803" pitchFamily="18" charset="0"/>
                        </a:rPr>
                        <a:t> EV/Sal</a:t>
                      </a:r>
                      <a:r>
                        <a:rPr lang="en-US" sz="1100" dirty="0">
                          <a:solidFill>
                            <a:schemeClr val="tx1"/>
                          </a:solidFill>
                          <a:latin typeface="Garamond" panose="02020404030301010803" pitchFamily="18" charset="0"/>
                        </a:rPr>
                        <a:t>es</a:t>
                      </a:r>
                      <a:r>
                        <a:rPr lang="en-US" sz="1100" u="none" strike="noStrike" cap="none" dirty="0">
                          <a:solidFill>
                            <a:schemeClr val="tx1"/>
                          </a:solidFill>
                          <a:latin typeface="Garamond" panose="02020404030301010803" pitchFamily="18" charset="0"/>
                        </a:rPr>
                        <a:t> multiples from comparable companies</a:t>
                      </a:r>
                      <a:endParaRPr sz="1100" dirty="0">
                        <a:solidFill>
                          <a:schemeClr val="tx1"/>
                        </a:solidFill>
                        <a:latin typeface="Garamond" panose="02020404030301010803" pitchFamily="18" charset="0"/>
                      </a:endParaRPr>
                    </a:p>
                    <a:p>
                      <a:pPr marL="117475" marR="0" lvl="0" indent="-117475" algn="l" rtl="0">
                        <a:lnSpc>
                          <a:spcPct val="114000"/>
                        </a:lnSpc>
                        <a:spcBef>
                          <a:spcPts val="0"/>
                        </a:spcBef>
                        <a:spcAft>
                          <a:spcPts val="0"/>
                        </a:spcAft>
                        <a:buClr>
                          <a:srgbClr val="004232"/>
                        </a:buClr>
                        <a:buSzPts val="900"/>
                        <a:buFont typeface="Arial"/>
                        <a:buChar char="•"/>
                      </a:pPr>
                      <a:r>
                        <a:rPr lang="en-US" sz="1100" dirty="0">
                          <a:solidFill>
                            <a:schemeClr val="tx1"/>
                          </a:solidFill>
                          <a:latin typeface="Garamond" panose="02020404030301010803" pitchFamily="18" charset="0"/>
                        </a:rPr>
                        <a:t>Used P/E ratio of comparable companies and diluted EPS of </a:t>
                      </a:r>
                      <a:r>
                        <a:rPr lang="en-US" sz="1100" dirty="0" smtClean="0">
                          <a:solidFill>
                            <a:schemeClr val="tx1"/>
                          </a:solidFill>
                          <a:latin typeface="Garamond" panose="02020404030301010803" pitchFamily="18" charset="0"/>
                        </a:rPr>
                        <a:t>Dollar General.  </a:t>
                      </a:r>
                      <a:r>
                        <a:rPr lang="en-US" sz="1100" dirty="0">
                          <a:solidFill>
                            <a:schemeClr val="tx1"/>
                          </a:solidFill>
                          <a:latin typeface="Garamond" panose="02020404030301010803" pitchFamily="18" charset="0"/>
                        </a:rPr>
                        <a:t>to estimate share price </a:t>
                      </a:r>
                      <a:endParaRPr sz="1100" dirty="0">
                        <a:solidFill>
                          <a:schemeClr val="tx1"/>
                        </a:solidFill>
                        <a:latin typeface="Garamond" panose="02020404030301010803" pitchFamily="18" charset="0"/>
                      </a:endParaRPr>
                    </a:p>
                    <a:p>
                      <a:pPr marL="117475" marR="0" lvl="0" indent="-117475" algn="l" rtl="0">
                        <a:lnSpc>
                          <a:spcPct val="114000"/>
                        </a:lnSpc>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rPr>
                        <a:t>Comparable Companies include </a:t>
                      </a:r>
                      <a:r>
                        <a:rPr lang="en-US" sz="1100" dirty="0" smtClean="0">
                          <a:solidFill>
                            <a:schemeClr val="tx1"/>
                          </a:solidFill>
                          <a:latin typeface="Garamond" panose="02020404030301010803" pitchFamily="18" charset="0"/>
                        </a:rPr>
                        <a:t>Dollar Tree, </a:t>
                      </a:r>
                      <a:endParaRPr sz="1100" dirty="0">
                        <a:solidFill>
                          <a:schemeClr val="tx1"/>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0075">
                <a:tc>
                  <a:txBody>
                    <a:bodyPr/>
                    <a:lstStyle/>
                    <a:p>
                      <a:pPr marL="0" marR="0" lvl="0" indent="0" algn="ctr" rtl="0">
                        <a:spcBef>
                          <a:spcPts val="0"/>
                        </a:spcBef>
                        <a:spcAft>
                          <a:spcPts val="0"/>
                        </a:spcAft>
                        <a:buNone/>
                      </a:pPr>
                      <a:r>
                        <a:rPr lang="en-US" sz="1100" b="1" u="none" strike="noStrike" cap="none" dirty="0">
                          <a:solidFill>
                            <a:schemeClr val="tx1"/>
                          </a:solidFill>
                          <a:latin typeface="Garamond" panose="02020404030301010803" pitchFamily="18" charset="0"/>
                        </a:rPr>
                        <a:t>Precedent Transactions</a:t>
                      </a:r>
                      <a:endParaRPr sz="1100" b="1" u="none" strike="noStrike" cap="none" dirty="0">
                        <a:solidFill>
                          <a:schemeClr val="tx1"/>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17475" marR="0" lvl="0" indent="-117475" algn="l" rtl="0">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ea typeface="Cambria"/>
                          <a:cs typeface="Cambria"/>
                          <a:sym typeface="Cambria"/>
                        </a:rPr>
                        <a:t>We used EV/EBITDA to generate enterprise value </a:t>
                      </a:r>
                      <a:endParaRPr sz="1100" dirty="0">
                        <a:solidFill>
                          <a:schemeClr val="tx1"/>
                        </a:solidFill>
                        <a:latin typeface="Garamond" panose="02020404030301010803" pitchFamily="18" charset="0"/>
                      </a:endParaRPr>
                    </a:p>
                    <a:p>
                      <a:pPr marL="117475" marR="0" lvl="0" indent="-117475" algn="l" rtl="0">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ea typeface="Cambria"/>
                          <a:cs typeface="Cambria"/>
                          <a:sym typeface="Cambria"/>
                        </a:rPr>
                        <a:t>Comparable precedent transactions were gathered based on </a:t>
                      </a:r>
                      <a:r>
                        <a:rPr lang="en-US" sz="1100" u="none" strike="noStrike" cap="none" dirty="0" smtClean="0">
                          <a:solidFill>
                            <a:schemeClr val="tx1"/>
                          </a:solidFill>
                          <a:latin typeface="Garamond" panose="02020404030301010803" pitchFamily="18" charset="0"/>
                          <a:ea typeface="Cambria"/>
                          <a:cs typeface="Cambria"/>
                          <a:sym typeface="Cambria"/>
                        </a:rPr>
                        <a:t>a</a:t>
                      </a:r>
                      <a:r>
                        <a:rPr lang="en-US" sz="1100" dirty="0" smtClean="0">
                          <a:solidFill>
                            <a:schemeClr val="tx1"/>
                          </a:solidFill>
                          <a:latin typeface="Garamond" panose="02020404030301010803" pitchFamily="18" charset="0"/>
                        </a:rPr>
                        <a:t>cquisitions </a:t>
                      </a:r>
                      <a:r>
                        <a:rPr lang="en-US" sz="1100" dirty="0">
                          <a:solidFill>
                            <a:schemeClr val="tx1"/>
                          </a:solidFill>
                          <a:latin typeface="Garamond" panose="02020404030301010803" pitchFamily="18" charset="0"/>
                        </a:rPr>
                        <a:t>in the </a:t>
                      </a:r>
                      <a:r>
                        <a:rPr lang="en-US" sz="1100" dirty="0" smtClean="0">
                          <a:solidFill>
                            <a:schemeClr val="tx1"/>
                          </a:solidFill>
                          <a:latin typeface="Garamond" panose="02020404030301010803" pitchFamily="18" charset="0"/>
                        </a:rPr>
                        <a:t>retail industry</a:t>
                      </a:r>
                      <a:endParaRPr sz="1100" u="none" strike="noStrike" cap="none" dirty="0">
                        <a:solidFill>
                          <a:schemeClr val="tx1"/>
                        </a:solidFill>
                        <a:latin typeface="Garamond" panose="02020404030301010803" pitchFamily="18" charset="0"/>
                        <a:ea typeface="Cambria"/>
                        <a:cs typeface="Cambria"/>
                        <a:sym typeface="Cambria"/>
                      </a:endParaRPr>
                    </a:p>
                    <a:p>
                      <a:pPr marL="117475" marR="0" lvl="0" indent="-117475" algn="l" rtl="0">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ea typeface="Cambria"/>
                          <a:cs typeface="Cambria"/>
                          <a:sym typeface="Cambria"/>
                        </a:rPr>
                        <a:t>Transactions </a:t>
                      </a:r>
                      <a:r>
                        <a:rPr lang="en-US" sz="1100" u="none" strike="noStrike" cap="none" dirty="0" smtClean="0">
                          <a:solidFill>
                            <a:schemeClr val="tx1"/>
                          </a:solidFill>
                          <a:latin typeface="Garamond" panose="02020404030301010803" pitchFamily="18" charset="0"/>
                          <a:ea typeface="Cambria"/>
                          <a:cs typeface="Cambria"/>
                          <a:sym typeface="Cambria"/>
                        </a:rPr>
                        <a:t>include</a:t>
                      </a:r>
                      <a:endParaRPr sz="1100" u="none" strike="noStrike" cap="none" dirty="0">
                        <a:solidFill>
                          <a:schemeClr val="tx1"/>
                        </a:solidFill>
                        <a:latin typeface="Garamond" panose="02020404030301010803" pitchFamily="18" charset="0"/>
                        <a:ea typeface="Cambria"/>
                        <a:cs typeface="Cambria"/>
                        <a:sym typeface="Cambri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3975">
                <a:tc>
                  <a:txBody>
                    <a:bodyPr/>
                    <a:lstStyle/>
                    <a:p>
                      <a:pPr marL="0" marR="0" lvl="0" indent="0" algn="ctr" rtl="0">
                        <a:spcBef>
                          <a:spcPts val="0"/>
                        </a:spcBef>
                        <a:spcAft>
                          <a:spcPts val="0"/>
                        </a:spcAft>
                        <a:buNone/>
                      </a:pPr>
                      <a:r>
                        <a:rPr lang="en-US" sz="1100" b="1" u="none" strike="noStrike" cap="none">
                          <a:solidFill>
                            <a:schemeClr val="tx1"/>
                          </a:solidFill>
                          <a:latin typeface="Garamond" panose="02020404030301010803" pitchFamily="18" charset="0"/>
                        </a:rPr>
                        <a:t>Discounted Cash Flow Analysis</a:t>
                      </a:r>
                      <a:endParaRPr sz="1100" b="1" u="none" strike="noStrike" cap="none">
                        <a:solidFill>
                          <a:schemeClr val="tx1"/>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rPr>
                        <a:t>Using perpetuity growth method we had a long term growth rate of </a:t>
                      </a:r>
                      <a:r>
                        <a:rPr lang="en-US" sz="1100" dirty="0" smtClean="0">
                          <a:solidFill>
                            <a:schemeClr val="tx1"/>
                          </a:solidFill>
                          <a:latin typeface="Garamond" panose="02020404030301010803" pitchFamily="18" charset="0"/>
                        </a:rPr>
                        <a:t>1.5</a:t>
                      </a:r>
                      <a:r>
                        <a:rPr lang="en-US" sz="1100" u="none" strike="noStrike" cap="none" dirty="0" smtClean="0">
                          <a:solidFill>
                            <a:schemeClr val="tx1"/>
                          </a:solidFill>
                          <a:latin typeface="Garamond" panose="02020404030301010803" pitchFamily="18" charset="0"/>
                        </a:rPr>
                        <a:t>% </a:t>
                      </a:r>
                      <a:r>
                        <a:rPr lang="en-US" sz="1100" u="none" strike="noStrike" cap="none" dirty="0">
                          <a:solidFill>
                            <a:schemeClr val="tx1"/>
                          </a:solidFill>
                          <a:latin typeface="Garamond" panose="02020404030301010803" pitchFamily="18" charset="0"/>
                        </a:rPr>
                        <a:t>and a WACC of </a:t>
                      </a:r>
                      <a:r>
                        <a:rPr lang="en-US" sz="1100" u="none" strike="noStrike" cap="none" dirty="0" smtClean="0">
                          <a:solidFill>
                            <a:schemeClr val="tx1"/>
                          </a:solidFill>
                          <a:latin typeface="Garamond" panose="02020404030301010803" pitchFamily="18" charset="0"/>
                        </a:rPr>
                        <a:t>5.39%</a:t>
                      </a:r>
                      <a:endParaRPr sz="1100" u="none" strike="noStrike" cap="none" dirty="0">
                        <a:solidFill>
                          <a:schemeClr val="tx1"/>
                        </a:solidFill>
                        <a:latin typeface="Garamond" panose="02020404030301010803" pitchFamily="18" charset="0"/>
                      </a:endParaRPr>
                    </a:p>
                    <a:p>
                      <a:pPr marL="171450" marR="0" lvl="0" indent="-171450" algn="l" rtl="0">
                        <a:spcBef>
                          <a:spcPts val="0"/>
                        </a:spcBef>
                        <a:spcAft>
                          <a:spcPts val="0"/>
                        </a:spcAft>
                        <a:buClr>
                          <a:srgbClr val="004232"/>
                        </a:buClr>
                        <a:buSzPts val="900"/>
                        <a:buFont typeface="Arial"/>
                        <a:buChar char="•"/>
                      </a:pPr>
                      <a:r>
                        <a:rPr lang="en-US" sz="1100" u="none" strike="noStrike" cap="none" dirty="0">
                          <a:solidFill>
                            <a:schemeClr val="tx1"/>
                          </a:solidFill>
                          <a:latin typeface="Garamond" panose="02020404030301010803" pitchFamily="18" charset="0"/>
                        </a:rPr>
                        <a:t>Revenues were taken from SEC </a:t>
                      </a:r>
                      <a:r>
                        <a:rPr lang="en-US" sz="1100" dirty="0">
                          <a:solidFill>
                            <a:schemeClr val="tx1"/>
                          </a:solidFill>
                          <a:latin typeface="Garamond" panose="02020404030301010803" pitchFamily="18" charset="0"/>
                        </a:rPr>
                        <a:t>filings and </a:t>
                      </a:r>
                      <a:r>
                        <a:rPr lang="en-US" sz="1100" dirty="0" smtClean="0">
                          <a:solidFill>
                            <a:schemeClr val="tx1"/>
                          </a:solidFill>
                          <a:latin typeface="Garamond" panose="02020404030301010803" pitchFamily="18" charset="0"/>
                        </a:rPr>
                        <a:t>quarterly earnings reports,</a:t>
                      </a:r>
                      <a:r>
                        <a:rPr lang="en-US" sz="1100" u="none" strike="noStrike" cap="none" dirty="0" smtClean="0">
                          <a:solidFill>
                            <a:schemeClr val="tx1"/>
                          </a:solidFill>
                          <a:latin typeface="Garamond" panose="02020404030301010803" pitchFamily="18" charset="0"/>
                        </a:rPr>
                        <a:t> </a:t>
                      </a:r>
                      <a:r>
                        <a:rPr lang="en-US" sz="1100" u="none" strike="noStrike" cap="none" dirty="0">
                          <a:solidFill>
                            <a:schemeClr val="tx1"/>
                          </a:solidFill>
                          <a:latin typeface="Garamond" panose="02020404030301010803" pitchFamily="18" charset="0"/>
                        </a:rPr>
                        <a:t>and projections were based on company 10k’s and industry trends</a:t>
                      </a:r>
                      <a:endParaRPr sz="1100" u="none" strike="noStrike" cap="none" dirty="0">
                        <a:solidFill>
                          <a:schemeClr val="tx1"/>
                        </a:solidFill>
                        <a:latin typeface="Garamond" panose="02020404030301010803" pitchFamily="18"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89960678"/>
              </p:ext>
            </p:extLst>
          </p:nvPr>
        </p:nvGraphicFramePr>
        <p:xfrm>
          <a:off x="349704" y="3654198"/>
          <a:ext cx="8020050" cy="2390775"/>
        </p:xfrm>
        <a:graphic>
          <a:graphicData uri="http://schemas.openxmlformats.org/presentationml/2006/ole">
            <mc:AlternateContent xmlns:mc="http://schemas.openxmlformats.org/markup-compatibility/2006">
              <mc:Choice xmlns:v="urn:schemas-microsoft-com:vml" Requires="v">
                <p:oleObj spid="_x0000_s5126" name="Worksheet" r:id="rId4" imgW="8019888" imgH="2390775" progId="Excel.Sheet.8">
                  <p:embed/>
                </p:oleObj>
              </mc:Choice>
              <mc:Fallback>
                <p:oleObj name="Worksheet" r:id="rId4" imgW="8019888" imgH="2390775" progId="Excel.Sheet.8">
                  <p:embed/>
                  <p:pic>
                    <p:nvPicPr>
                      <p:cNvPr id="0" name=""/>
                      <p:cNvPicPr/>
                      <p:nvPr/>
                    </p:nvPicPr>
                    <p:blipFill>
                      <a:blip r:embed="rId5"/>
                      <a:stretch>
                        <a:fillRect/>
                      </a:stretch>
                    </p:blipFill>
                    <p:spPr>
                      <a:xfrm>
                        <a:off x="349704" y="3654198"/>
                        <a:ext cx="8020050" cy="2390775"/>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F9949188-1086-A84C-AECA-BE835F0ED869}"/>
              </a:ext>
            </a:extLst>
          </p:cNvPr>
          <p:cNvCxnSpPr/>
          <p:nvPr/>
        </p:nvCxnSpPr>
        <p:spPr bwMode="auto">
          <a:xfrm flipH="1" flipV="1">
            <a:off x="4932997" y="3593057"/>
            <a:ext cx="9525" cy="23018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13">
            <a:extLst>
              <a:ext uri="{FF2B5EF4-FFF2-40B4-BE49-F238E27FC236}">
                <a16:creationId xmlns:a16="http://schemas.microsoft.com/office/drawing/2014/main" id="{0AB69796-3619-784C-B44C-F2B50A53312A}"/>
              </a:ext>
            </a:extLst>
          </p:cNvPr>
          <p:cNvSpPr txBox="1"/>
          <p:nvPr/>
        </p:nvSpPr>
        <p:spPr>
          <a:xfrm>
            <a:off x="4236783" y="5927396"/>
            <a:ext cx="1409360"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Garamond" panose="02020404030301010803" pitchFamily="18" charset="0"/>
              </a:rPr>
              <a:t>Current Price: $</a:t>
            </a:r>
            <a:r>
              <a:rPr lang="en-US" sz="1100" dirty="0" smtClean="0">
                <a:latin typeface="Garamond" panose="02020404030301010803" pitchFamily="18" charset="0"/>
              </a:rPr>
              <a:t>153.55</a:t>
            </a:r>
            <a:endParaRPr lang="en-US" sz="11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a:spLocks noGrp="1"/>
          </p:cNvSpPr>
          <p:nvPr>
            <p:ph type="title"/>
          </p:nvPr>
        </p:nvSpPr>
        <p:spPr>
          <a:xfrm>
            <a:off x="474421" y="430924"/>
            <a:ext cx="7789863" cy="4260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dirty="0" smtClean="0">
                <a:solidFill>
                  <a:schemeClr val="bg2"/>
                </a:solidFill>
                <a:latin typeface="Garamond" panose="02020404030301010803" pitchFamily="18" charset="0"/>
              </a:rPr>
              <a:t>Conclusion</a:t>
            </a:r>
            <a:endParaRPr sz="2000" b="1" i="0" u="none" strike="noStrike" cap="none" dirty="0">
              <a:solidFill>
                <a:schemeClr val="bg2"/>
              </a:solidFill>
              <a:latin typeface="Garamond" panose="02020404030301010803" pitchFamily="18" charset="0"/>
              <a:sym typeface="Cambria"/>
            </a:endParaRPr>
          </a:p>
        </p:txBody>
      </p:sp>
      <p:sp>
        <p:nvSpPr>
          <p:cNvPr id="2" name="Text Placeholder 1"/>
          <p:cNvSpPr>
            <a:spLocks noGrp="1"/>
          </p:cNvSpPr>
          <p:nvPr>
            <p:ph type="body" idx="2"/>
          </p:nvPr>
        </p:nvSpPr>
        <p:spPr>
          <a:xfrm>
            <a:off x="474421" y="1156934"/>
            <a:ext cx="8042562" cy="4736592"/>
          </a:xfrm>
        </p:spPr>
        <p:txBody>
          <a:bodyPr/>
          <a:lstStyle/>
          <a:p>
            <a:r>
              <a:rPr lang="en-US" sz="1600" dirty="0" smtClean="0">
                <a:latin typeface="Garamond" panose="02020404030301010803" pitchFamily="18" charset="0"/>
              </a:rPr>
              <a:t>Based on our model and market projects, Dollar General has an upside of 20.89%</a:t>
            </a:r>
          </a:p>
          <a:p>
            <a:pPr lvl="1"/>
            <a:r>
              <a:rPr lang="en-US" sz="1600" dirty="0" smtClean="0">
                <a:latin typeface="Garamond" panose="02020404030301010803" pitchFamily="18" charset="0"/>
              </a:rPr>
              <a:t>Our current price is $153.55, and our target price is $185.63</a:t>
            </a:r>
          </a:p>
          <a:p>
            <a:r>
              <a:rPr lang="en-US" sz="1600" dirty="0" smtClean="0">
                <a:latin typeface="Garamond" panose="02020404030301010803" pitchFamily="18" charset="0"/>
              </a:rPr>
              <a:t>The discount retail industry is poised for growth in future years due to the probable impeding recession</a:t>
            </a:r>
          </a:p>
          <a:p>
            <a:r>
              <a:rPr lang="en-US" sz="1600" dirty="0" smtClean="0">
                <a:latin typeface="Garamond" panose="02020404030301010803" pitchFamily="18" charset="0"/>
              </a:rPr>
              <a:t>Dollar General’s simple business model of focusing on store growth allows them to drive profitable sales growth, capture growth opportunities, enhance their position as a low-cost operator, and invest in people as a competitive advantage</a:t>
            </a:r>
          </a:p>
          <a:p>
            <a:r>
              <a:rPr lang="en-US" sz="1600" dirty="0" smtClean="0">
                <a:latin typeface="Garamond" panose="02020404030301010803" pitchFamily="18" charset="0"/>
              </a:rPr>
              <a:t>A possible acquirer for Dollar General is Target</a:t>
            </a:r>
          </a:p>
          <a:p>
            <a:pPr lvl="1"/>
            <a:r>
              <a:rPr lang="en-US" sz="1600" dirty="0" smtClean="0">
                <a:latin typeface="Garamond" panose="02020404030301010803" pitchFamily="18" charset="0"/>
              </a:rPr>
              <a:t>Target is currently competing against traditional brick-and-mortar stores such as Walmart, as well as new online giants such as Amazon</a:t>
            </a:r>
          </a:p>
          <a:p>
            <a:pPr lvl="1"/>
            <a:r>
              <a:rPr lang="en-US" sz="1600" dirty="0" smtClean="0">
                <a:latin typeface="Garamond" panose="02020404030301010803" pitchFamily="18" charset="0"/>
              </a:rPr>
              <a:t>Acquiring a discount store with a customer segment separate from Target’s current customer base will help hedge against a coming recession</a:t>
            </a:r>
          </a:p>
          <a:p>
            <a:endParaRPr lang="en-US"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450209" y="294464"/>
            <a:ext cx="5436300" cy="530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a:solidFill>
                  <a:schemeClr val="bg2"/>
                </a:solidFill>
                <a:latin typeface="Garamond" panose="02020404030301010803" pitchFamily="18" charset="0"/>
                <a:sym typeface="Cambria"/>
              </a:rPr>
              <a:t>Appendix</a:t>
            </a:r>
            <a:endParaRPr sz="2000" b="1" i="0" u="none" strike="noStrike" cap="none" dirty="0">
              <a:solidFill>
                <a:schemeClr val="bg2"/>
              </a:solidFill>
              <a:latin typeface="Garamond" panose="02020404030301010803" pitchFamily="18" charset="0"/>
              <a:sym typeface="Cambria"/>
            </a:endParaRPr>
          </a:p>
        </p:txBody>
      </p:sp>
      <p:sp>
        <p:nvSpPr>
          <p:cNvPr id="348" name="Google Shape;348;p35"/>
          <p:cNvSpPr/>
          <p:nvPr/>
        </p:nvSpPr>
        <p:spPr>
          <a:xfrm>
            <a:off x="5705749" y="2375585"/>
            <a:ext cx="891479" cy="1389336"/>
          </a:xfrm>
          <a:custGeom>
            <a:avLst/>
            <a:gdLst/>
            <a:ahLst/>
            <a:cxnLst/>
            <a:rect l="l" t="t" r="r" b="b"/>
            <a:pathLst>
              <a:path w="120000" h="120000" extrusionOk="0">
                <a:moveTo>
                  <a:pt x="0" y="15298"/>
                </a:moveTo>
                <a:cubicBezTo>
                  <a:pt x="12752" y="9154"/>
                  <a:pt x="26652" y="4041"/>
                  <a:pt x="41317" y="0"/>
                </a:cubicBezTo>
                <a:lnTo>
                  <a:pt x="120000" y="120000"/>
                </a:lnTo>
                <a:lnTo>
                  <a:pt x="0" y="15298"/>
                </a:lnTo>
                <a:close/>
              </a:path>
            </a:pathLst>
          </a:custGeom>
          <a:noFill/>
          <a:ln w="269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49" name="Google Shape;349;p35"/>
          <p:cNvSpPr/>
          <p:nvPr/>
        </p:nvSpPr>
        <p:spPr>
          <a:xfrm>
            <a:off x="6012966" y="2274094"/>
            <a:ext cx="584262" cy="1490827"/>
          </a:xfrm>
          <a:custGeom>
            <a:avLst/>
            <a:gdLst/>
            <a:ahLst/>
            <a:cxnLst/>
            <a:rect l="l" t="t" r="r" b="b"/>
            <a:pathLst>
              <a:path w="120000" h="120000" extrusionOk="0">
                <a:moveTo>
                  <a:pt x="0" y="8184"/>
                </a:moveTo>
                <a:cubicBezTo>
                  <a:pt x="23338" y="4265"/>
                  <a:pt x="47747" y="1536"/>
                  <a:pt x="72739" y="0"/>
                </a:cubicBezTo>
                <a:lnTo>
                  <a:pt x="120000" y="120000"/>
                </a:lnTo>
                <a:lnTo>
                  <a:pt x="0" y="8184"/>
                </a:lnTo>
                <a:close/>
              </a:path>
            </a:pathLst>
          </a:custGeom>
          <a:noFill/>
          <a:ln w="269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0" name="Google Shape;350;p35"/>
          <p:cNvSpPr/>
          <p:nvPr/>
        </p:nvSpPr>
        <p:spPr>
          <a:xfrm>
            <a:off x="6366815" y="2256265"/>
            <a:ext cx="230413" cy="1508657"/>
          </a:xfrm>
          <a:custGeom>
            <a:avLst/>
            <a:gdLst/>
            <a:ahLst/>
            <a:cxnLst/>
            <a:rect l="l" t="t" r="r" b="b"/>
            <a:pathLst>
              <a:path w="120000" h="120000" extrusionOk="0">
                <a:moveTo>
                  <a:pt x="0" y="1442"/>
                </a:moveTo>
                <a:cubicBezTo>
                  <a:pt x="39753" y="493"/>
                  <a:pt x="79753" y="0"/>
                  <a:pt x="120000" y="0"/>
                </a:cubicBezTo>
                <a:lnTo>
                  <a:pt x="120000" y="119999"/>
                </a:lnTo>
                <a:lnTo>
                  <a:pt x="0" y="1442"/>
                </a:lnTo>
                <a:close/>
              </a:path>
            </a:pathLst>
          </a:custGeom>
          <a:noFill/>
          <a:ln w="269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sp>
        <p:nvSpPr>
          <p:cNvPr id="351" name="Google Shape;351;p35"/>
          <p:cNvSpPr txBox="1"/>
          <p:nvPr/>
        </p:nvSpPr>
        <p:spPr>
          <a:xfrm>
            <a:off x="6553200" y="6567587"/>
            <a:ext cx="2133600" cy="153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mbria"/>
              <a:ea typeface="Cambria"/>
              <a:cs typeface="Cambria"/>
              <a:sym typeface="Cambria"/>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7851976"/>
              </p:ext>
            </p:extLst>
          </p:nvPr>
        </p:nvGraphicFramePr>
        <p:xfrm>
          <a:off x="736827" y="1232127"/>
          <a:ext cx="2657475" cy="4524375"/>
        </p:xfrm>
        <a:graphic>
          <a:graphicData uri="http://schemas.openxmlformats.org/presentationml/2006/ole">
            <mc:AlternateContent xmlns:mc="http://schemas.openxmlformats.org/markup-compatibility/2006">
              <mc:Choice xmlns:v="urn:schemas-microsoft-com:vml" Requires="v">
                <p:oleObj spid="_x0000_s6149" name="Worksheet" r:id="rId4" imgW="2657409" imgH="4524375" progId="Excel.Sheet.8">
                  <p:embed/>
                </p:oleObj>
              </mc:Choice>
              <mc:Fallback>
                <p:oleObj name="Worksheet" r:id="rId4" imgW="2657409" imgH="4524375" progId="Excel.Sheet.8">
                  <p:embed/>
                  <p:pic>
                    <p:nvPicPr>
                      <p:cNvPr id="0" name=""/>
                      <p:cNvPicPr/>
                      <p:nvPr/>
                    </p:nvPicPr>
                    <p:blipFill>
                      <a:blip r:embed="rId5"/>
                      <a:stretch>
                        <a:fillRect/>
                      </a:stretch>
                    </p:blipFill>
                    <p:spPr>
                      <a:xfrm>
                        <a:off x="736827" y="1232127"/>
                        <a:ext cx="2657475" cy="45243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36293035"/>
              </p:ext>
            </p:extLst>
          </p:nvPr>
        </p:nvGraphicFramePr>
        <p:xfrm>
          <a:off x="3646564" y="1243694"/>
          <a:ext cx="2124075" cy="2867025"/>
        </p:xfrm>
        <a:graphic>
          <a:graphicData uri="http://schemas.openxmlformats.org/presentationml/2006/ole">
            <mc:AlternateContent xmlns:mc="http://schemas.openxmlformats.org/markup-compatibility/2006">
              <mc:Choice xmlns:v="urn:schemas-microsoft-com:vml" Requires="v">
                <p:oleObj spid="_x0000_s6150" name="Worksheet" r:id="rId6" imgW="2123950" imgH="2867025" progId="Excel.Sheet.8">
                  <p:embed/>
                </p:oleObj>
              </mc:Choice>
              <mc:Fallback>
                <p:oleObj name="Worksheet" r:id="rId6" imgW="2123950" imgH="2867025" progId="Excel.Sheet.8">
                  <p:embed/>
                  <p:pic>
                    <p:nvPicPr>
                      <p:cNvPr id="0" name=""/>
                      <p:cNvPicPr/>
                      <p:nvPr/>
                    </p:nvPicPr>
                    <p:blipFill>
                      <a:blip r:embed="rId7"/>
                      <a:stretch>
                        <a:fillRect/>
                      </a:stretch>
                    </p:blipFill>
                    <p:spPr>
                      <a:xfrm>
                        <a:off x="3646564" y="1243694"/>
                        <a:ext cx="2124075" cy="28670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25474724"/>
              </p:ext>
            </p:extLst>
          </p:nvPr>
        </p:nvGraphicFramePr>
        <p:xfrm>
          <a:off x="6036147" y="1247096"/>
          <a:ext cx="2124075" cy="2867025"/>
        </p:xfrm>
        <a:graphic>
          <a:graphicData uri="http://schemas.openxmlformats.org/presentationml/2006/ole">
            <mc:AlternateContent xmlns:mc="http://schemas.openxmlformats.org/markup-compatibility/2006">
              <mc:Choice xmlns:v="urn:schemas-microsoft-com:vml" Requires="v">
                <p:oleObj spid="_x0000_s6151" name="Worksheet" r:id="rId8" imgW="2123950" imgH="2867025" progId="Excel.Sheet.8">
                  <p:embed/>
                </p:oleObj>
              </mc:Choice>
              <mc:Fallback>
                <p:oleObj name="Worksheet" r:id="rId8" imgW="2123950" imgH="2867025" progId="Excel.Sheet.8">
                  <p:embed/>
                  <p:pic>
                    <p:nvPicPr>
                      <p:cNvPr id="0" name=""/>
                      <p:cNvPicPr/>
                      <p:nvPr/>
                    </p:nvPicPr>
                    <p:blipFill>
                      <a:blip r:embed="rId9"/>
                      <a:stretch>
                        <a:fillRect/>
                      </a:stretch>
                    </p:blipFill>
                    <p:spPr>
                      <a:xfrm>
                        <a:off x="6036147" y="1247096"/>
                        <a:ext cx="2124075" cy="28670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bg2"/>
                </a:solidFill>
                <a:latin typeface="Garamond" panose="02020404030301010803" pitchFamily="18" charset="0"/>
              </a:rPr>
              <a:t>Appendix</a:t>
            </a:r>
            <a:endParaRPr lang="en-US" sz="2000" dirty="0">
              <a:solidFill>
                <a:schemeClr val="bg2"/>
              </a:solidFill>
              <a:latin typeface="Garamond" panose="02020404030301010803"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55173082"/>
              </p:ext>
            </p:extLst>
          </p:nvPr>
        </p:nvGraphicFramePr>
        <p:xfrm>
          <a:off x="450209" y="1681844"/>
          <a:ext cx="8287380" cy="3498396"/>
        </p:xfrm>
        <a:graphic>
          <a:graphicData uri="http://schemas.openxmlformats.org/presentationml/2006/ole">
            <mc:AlternateContent xmlns:mc="http://schemas.openxmlformats.org/markup-compatibility/2006">
              <mc:Choice xmlns:v="urn:schemas-microsoft-com:vml" Requires="v">
                <p:oleObj spid="_x0000_s7171" name="Worksheet" r:id="rId3" imgW="11639712" imgH="4914900" progId="Excel.Sheet.8">
                  <p:embed/>
                </p:oleObj>
              </mc:Choice>
              <mc:Fallback>
                <p:oleObj name="Worksheet" r:id="rId3" imgW="11639712" imgH="4914900" progId="Excel.Sheet.8">
                  <p:embed/>
                  <p:pic>
                    <p:nvPicPr>
                      <p:cNvPr id="0" name=""/>
                      <p:cNvPicPr/>
                      <p:nvPr/>
                    </p:nvPicPr>
                    <p:blipFill>
                      <a:blip r:embed="rId4"/>
                      <a:stretch>
                        <a:fillRect/>
                      </a:stretch>
                    </p:blipFill>
                    <p:spPr>
                      <a:xfrm>
                        <a:off x="450209" y="1681844"/>
                        <a:ext cx="8287380" cy="3498396"/>
                      </a:xfrm>
                      <a:prstGeom prst="rect">
                        <a:avLst/>
                      </a:prstGeom>
                    </p:spPr>
                  </p:pic>
                </p:oleObj>
              </mc:Fallback>
            </mc:AlternateContent>
          </a:graphicData>
        </a:graphic>
      </p:graphicFrame>
    </p:spTree>
    <p:extLst>
      <p:ext uri="{BB962C8B-B14F-4D97-AF65-F5344CB8AC3E}">
        <p14:creationId xmlns:p14="http://schemas.microsoft.com/office/powerpoint/2010/main" val="3657888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450209" y="298179"/>
            <a:ext cx="5440680" cy="5303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smtClean="0">
                <a:solidFill>
                  <a:schemeClr val="bg2"/>
                </a:solidFill>
                <a:latin typeface="Garamond" panose="02020404030301010803" pitchFamily="18" charset="0"/>
                <a:sym typeface="Cambria"/>
              </a:rPr>
              <a:t>Agenda</a:t>
            </a:r>
            <a:endParaRPr sz="2000" b="1" i="0" u="none" strike="noStrike" cap="none" dirty="0">
              <a:solidFill>
                <a:schemeClr val="bg2"/>
              </a:solidFill>
              <a:latin typeface="Garamond" panose="02020404030301010803" pitchFamily="18" charset="0"/>
              <a:sym typeface="Cambria"/>
            </a:endParaRPr>
          </a:p>
        </p:txBody>
      </p:sp>
      <p:sp>
        <p:nvSpPr>
          <p:cNvPr id="223" name="Google Shape;223;p24"/>
          <p:cNvSpPr txBox="1">
            <a:spLocks noGrp="1"/>
          </p:cNvSpPr>
          <p:nvPr>
            <p:ph type="body" idx="1"/>
          </p:nvPr>
        </p:nvSpPr>
        <p:spPr>
          <a:xfrm>
            <a:off x="450209" y="1374095"/>
            <a:ext cx="5429400" cy="432745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dirty="0"/>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Executive Summary</a:t>
            </a: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Company</a:t>
            </a:r>
            <a:r>
              <a:rPr lang="en-US" sz="1400" b="0" i="0" u="none" strike="noStrike" cap="none" dirty="0">
                <a:solidFill>
                  <a:srgbClr val="000000"/>
                </a:solidFill>
                <a:latin typeface="Garamond" panose="02020404030301010803" pitchFamily="18" charset="0"/>
                <a:sym typeface="Cambria"/>
              </a:rPr>
              <a:t> Overview</a:t>
            </a:r>
            <a:endParaRPr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Industry </a:t>
            </a:r>
            <a:r>
              <a:rPr lang="en-US" sz="1400" b="0" i="0" u="none" strike="noStrike" cap="none" dirty="0">
                <a:solidFill>
                  <a:srgbClr val="000000"/>
                </a:solidFill>
                <a:latin typeface="Garamond" panose="02020404030301010803" pitchFamily="18" charset="0"/>
                <a:sym typeface="Cambria"/>
              </a:rPr>
              <a:t>Overview</a:t>
            </a:r>
            <a:endParaRPr lang="en-US"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b="0" i="0" u="none" strike="noStrike" cap="none" dirty="0" smtClean="0">
                <a:solidFill>
                  <a:srgbClr val="000000"/>
                </a:solidFill>
                <a:latin typeface="Garamond" panose="02020404030301010803" pitchFamily="18" charset="0"/>
                <a:sym typeface="Cambria"/>
              </a:rPr>
              <a:t>Risks and Mitigants</a:t>
            </a:r>
            <a:endParaRPr sz="1400" b="0" i="0" u="none" strike="noStrike" cap="none" dirty="0">
              <a:solidFill>
                <a:srgbClr val="000000"/>
              </a:solidFill>
              <a:latin typeface="Garamond" panose="02020404030301010803" pitchFamily="18" charset="0"/>
              <a:sym typeface="Cambria"/>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Public Comparables</a:t>
            </a:r>
            <a:endParaRPr sz="1400"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Precedent Transactions</a:t>
            </a:r>
            <a:endParaRPr sz="1400"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a:latin typeface="Garamond" panose="02020404030301010803" pitchFamily="18" charset="0"/>
              </a:rPr>
              <a:t>Revenue Build</a:t>
            </a:r>
            <a:endParaRPr sz="1400"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dirty="0" smtClean="0">
                <a:latin typeface="Garamond" panose="02020404030301010803" pitchFamily="18" charset="0"/>
              </a:rPr>
              <a:t>DCF Assumptions</a:t>
            </a:r>
            <a:endParaRPr sz="1400"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b="0" i="0" u="none" strike="noStrike" cap="none" dirty="0" smtClean="0">
                <a:solidFill>
                  <a:srgbClr val="000000"/>
                </a:solidFill>
                <a:latin typeface="Garamond" panose="02020404030301010803" pitchFamily="18" charset="0"/>
                <a:sym typeface="Cambria"/>
              </a:rPr>
              <a:t>Valuation</a:t>
            </a: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b="0" i="0" u="none" strike="noStrike" cap="none" dirty="0" smtClean="0">
                <a:solidFill>
                  <a:srgbClr val="000000"/>
                </a:solidFill>
                <a:latin typeface="Garamond" panose="02020404030301010803" pitchFamily="18" charset="0"/>
                <a:sym typeface="Cambria"/>
              </a:rPr>
              <a:t>Conclusion</a:t>
            </a:r>
            <a:endParaRPr dirty="0">
              <a:latin typeface="Garamond" panose="02020404030301010803" pitchFamily="18" charset="0"/>
            </a:endParaRPr>
          </a:p>
          <a:p>
            <a:pPr marL="228600" marR="0" lvl="0" indent="-228600" algn="l" rtl="0">
              <a:lnSpc>
                <a:spcPct val="100000"/>
              </a:lnSpc>
              <a:spcBef>
                <a:spcPts val="1200"/>
              </a:spcBef>
              <a:spcAft>
                <a:spcPts val="0"/>
              </a:spcAft>
              <a:buClr>
                <a:srgbClr val="000000"/>
              </a:buClr>
              <a:buSzPts val="1400"/>
              <a:buFont typeface="Cambria"/>
              <a:buAutoNum type="arabicPeriod"/>
            </a:pPr>
            <a:r>
              <a:rPr lang="en-US" sz="1400" b="0" i="0" u="none" strike="noStrike" cap="none" dirty="0">
                <a:solidFill>
                  <a:srgbClr val="000000"/>
                </a:solidFill>
                <a:latin typeface="Garamond" panose="02020404030301010803" pitchFamily="18" charset="0"/>
                <a:sym typeface="Cambria"/>
              </a:rPr>
              <a:t> Appendix </a:t>
            </a:r>
            <a:endParaRPr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67" y="401065"/>
            <a:ext cx="5440680" cy="530321"/>
          </a:xfrm>
        </p:spPr>
        <p:txBody>
          <a:bodyPr/>
          <a:lstStyle/>
          <a:p>
            <a:r>
              <a:rPr lang="en-US" sz="1800" dirty="0">
                <a:solidFill>
                  <a:schemeClr val="bg2"/>
                </a:solidFill>
                <a:latin typeface="Garamond" panose="02020404030301010803" pitchFamily="18" charset="0"/>
              </a:rPr>
              <a:t>Executive Summary</a:t>
            </a:r>
          </a:p>
        </p:txBody>
      </p:sp>
      <p:graphicFrame>
        <p:nvGraphicFramePr>
          <p:cNvPr id="6" name="Table 5"/>
          <p:cNvGraphicFramePr>
            <a:graphicFrameLocks noGrp="1"/>
          </p:cNvGraphicFramePr>
          <p:nvPr>
            <p:extLst>
              <p:ext uri="{D42A27DB-BD31-4B8C-83A1-F6EECF244321}">
                <p14:modId xmlns:p14="http://schemas.microsoft.com/office/powerpoint/2010/main" val="1493224995"/>
              </p:ext>
            </p:extLst>
          </p:nvPr>
        </p:nvGraphicFramePr>
        <p:xfrm>
          <a:off x="930731" y="1396092"/>
          <a:ext cx="7298868" cy="1412421"/>
        </p:xfrm>
        <a:graphic>
          <a:graphicData uri="http://schemas.openxmlformats.org/drawingml/2006/table">
            <a:tbl>
              <a:tblPr firstRow="1" bandRow="1">
                <a:tableStyleId>{3C2FFA5D-87B4-456A-9821-1D502468CF0F}</a:tableStyleId>
              </a:tblPr>
              <a:tblGrid>
                <a:gridCol w="1824717">
                  <a:extLst>
                    <a:ext uri="{9D8B030D-6E8A-4147-A177-3AD203B41FA5}">
                      <a16:colId xmlns:a16="http://schemas.microsoft.com/office/drawing/2014/main" val="1226207023"/>
                    </a:ext>
                  </a:extLst>
                </a:gridCol>
                <a:gridCol w="1824717">
                  <a:extLst>
                    <a:ext uri="{9D8B030D-6E8A-4147-A177-3AD203B41FA5}">
                      <a16:colId xmlns:a16="http://schemas.microsoft.com/office/drawing/2014/main" val="2990534283"/>
                    </a:ext>
                  </a:extLst>
                </a:gridCol>
                <a:gridCol w="1824717">
                  <a:extLst>
                    <a:ext uri="{9D8B030D-6E8A-4147-A177-3AD203B41FA5}">
                      <a16:colId xmlns:a16="http://schemas.microsoft.com/office/drawing/2014/main" val="1381989881"/>
                    </a:ext>
                  </a:extLst>
                </a:gridCol>
                <a:gridCol w="1824717">
                  <a:extLst>
                    <a:ext uri="{9D8B030D-6E8A-4147-A177-3AD203B41FA5}">
                      <a16:colId xmlns:a16="http://schemas.microsoft.com/office/drawing/2014/main" val="2325551412"/>
                    </a:ext>
                  </a:extLst>
                </a:gridCol>
              </a:tblGrid>
              <a:tr h="1412421">
                <a:tc>
                  <a:txBody>
                    <a:bodyPr/>
                    <a:lstStyle/>
                    <a:p>
                      <a:pPr algn="ctr"/>
                      <a:endParaRPr lang="en-US" sz="1800" dirty="0" smtClean="0">
                        <a:solidFill>
                          <a:schemeClr val="bg2"/>
                        </a:solidFill>
                        <a:latin typeface="Garamond" panose="02020404030301010803" pitchFamily="18" charset="0"/>
                      </a:endParaRPr>
                    </a:p>
                    <a:p>
                      <a:pPr algn="ctr"/>
                      <a:r>
                        <a:rPr lang="en-US" sz="1800" dirty="0" smtClean="0">
                          <a:solidFill>
                            <a:schemeClr val="bg2"/>
                          </a:solidFill>
                          <a:latin typeface="Garamond" panose="02020404030301010803" pitchFamily="18" charset="0"/>
                        </a:rPr>
                        <a:t>Share</a:t>
                      </a:r>
                      <a:r>
                        <a:rPr lang="en-US" sz="1800" baseline="0" dirty="0" smtClean="0">
                          <a:solidFill>
                            <a:schemeClr val="bg2"/>
                          </a:solidFill>
                          <a:latin typeface="Garamond" panose="02020404030301010803" pitchFamily="18" charset="0"/>
                        </a:rPr>
                        <a:t> Price</a:t>
                      </a:r>
                      <a:endParaRPr lang="en-US" sz="1800" dirty="0">
                        <a:solidFill>
                          <a:schemeClr val="bg2"/>
                        </a:solidFill>
                        <a:latin typeface="Garamond" panose="02020404030301010803" pitchFamily="18" charset="0"/>
                      </a:endParaRPr>
                    </a:p>
                  </a:txBody>
                  <a:tcPr/>
                </a:tc>
                <a:tc>
                  <a:txBody>
                    <a:bodyPr/>
                    <a:lstStyle/>
                    <a:p>
                      <a:pPr algn="ctr"/>
                      <a:endParaRPr lang="en-US" sz="1800" dirty="0" smtClean="0">
                        <a:solidFill>
                          <a:schemeClr val="bg2"/>
                        </a:solidFill>
                        <a:latin typeface="Garamond" panose="02020404030301010803" pitchFamily="18" charset="0"/>
                      </a:endParaRPr>
                    </a:p>
                    <a:p>
                      <a:pPr algn="ctr"/>
                      <a:r>
                        <a:rPr lang="en-US" sz="1800" dirty="0" smtClean="0">
                          <a:solidFill>
                            <a:schemeClr val="bg2"/>
                          </a:solidFill>
                          <a:latin typeface="Garamond" panose="02020404030301010803" pitchFamily="18" charset="0"/>
                        </a:rPr>
                        <a:t>Multiples</a:t>
                      </a:r>
                      <a:endParaRPr lang="en-US" sz="1800" dirty="0">
                        <a:solidFill>
                          <a:schemeClr val="bg2"/>
                        </a:solidFill>
                        <a:latin typeface="Garamond" panose="02020404030301010803" pitchFamily="18" charset="0"/>
                      </a:endParaRPr>
                    </a:p>
                  </a:txBody>
                  <a:tcPr/>
                </a:tc>
                <a:tc>
                  <a:txBody>
                    <a:bodyPr/>
                    <a:lstStyle/>
                    <a:p>
                      <a:pPr algn="ctr"/>
                      <a:endParaRPr lang="en-US" sz="1800" dirty="0" smtClean="0">
                        <a:solidFill>
                          <a:schemeClr val="bg2"/>
                        </a:solidFill>
                        <a:latin typeface="Garamond" panose="02020404030301010803" pitchFamily="18" charset="0"/>
                      </a:endParaRPr>
                    </a:p>
                    <a:p>
                      <a:pPr algn="ctr"/>
                      <a:r>
                        <a:rPr lang="en-US" sz="1800" dirty="0" smtClean="0">
                          <a:solidFill>
                            <a:schemeClr val="bg2"/>
                          </a:solidFill>
                          <a:latin typeface="Garamond" panose="02020404030301010803" pitchFamily="18" charset="0"/>
                        </a:rPr>
                        <a:t>Value and Convenience Proposition</a:t>
                      </a:r>
                    </a:p>
                  </a:txBody>
                  <a:tcPr/>
                </a:tc>
                <a:tc>
                  <a:txBody>
                    <a:bodyPr/>
                    <a:lstStyle/>
                    <a:p>
                      <a:pPr algn="ctr"/>
                      <a:endParaRPr lang="en-US" sz="1800" dirty="0" smtClean="0">
                        <a:solidFill>
                          <a:schemeClr val="bg2"/>
                        </a:solidFill>
                        <a:latin typeface="Garamond" panose="02020404030301010803" pitchFamily="18" charset="0"/>
                      </a:endParaRPr>
                    </a:p>
                    <a:p>
                      <a:pPr algn="ctr"/>
                      <a:r>
                        <a:rPr lang="en-US" sz="1800" dirty="0" smtClean="0">
                          <a:solidFill>
                            <a:schemeClr val="bg2"/>
                          </a:solidFill>
                          <a:latin typeface="Garamond" panose="02020404030301010803" pitchFamily="18" charset="0"/>
                        </a:rPr>
                        <a:t>Business Model</a:t>
                      </a:r>
                      <a:endParaRPr lang="en-US" sz="1800" dirty="0">
                        <a:solidFill>
                          <a:schemeClr val="bg2"/>
                        </a:solidFill>
                        <a:latin typeface="Garamond" panose="02020404030301010803" pitchFamily="18" charset="0"/>
                      </a:endParaRPr>
                    </a:p>
                  </a:txBody>
                  <a:tcPr/>
                </a:tc>
                <a:extLst>
                  <a:ext uri="{0D108BD9-81ED-4DB2-BD59-A6C34878D82A}">
                    <a16:rowId xmlns:a16="http://schemas.microsoft.com/office/drawing/2014/main" val="18534595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82276664"/>
              </p:ext>
            </p:extLst>
          </p:nvPr>
        </p:nvGraphicFramePr>
        <p:xfrm>
          <a:off x="930731" y="2808514"/>
          <a:ext cx="7298872" cy="2922816"/>
        </p:xfrm>
        <a:graphic>
          <a:graphicData uri="http://schemas.openxmlformats.org/drawingml/2006/table">
            <a:tbl>
              <a:tblPr firstRow="1" bandRow="1">
                <a:tableStyleId>{69C7853C-536D-4A76-A0AE-DD22124D55A5}</a:tableStyleId>
              </a:tblPr>
              <a:tblGrid>
                <a:gridCol w="1824718">
                  <a:extLst>
                    <a:ext uri="{9D8B030D-6E8A-4147-A177-3AD203B41FA5}">
                      <a16:colId xmlns:a16="http://schemas.microsoft.com/office/drawing/2014/main" val="2748957532"/>
                    </a:ext>
                  </a:extLst>
                </a:gridCol>
                <a:gridCol w="1824718">
                  <a:extLst>
                    <a:ext uri="{9D8B030D-6E8A-4147-A177-3AD203B41FA5}">
                      <a16:colId xmlns:a16="http://schemas.microsoft.com/office/drawing/2014/main" val="467902385"/>
                    </a:ext>
                  </a:extLst>
                </a:gridCol>
                <a:gridCol w="1824718">
                  <a:extLst>
                    <a:ext uri="{9D8B030D-6E8A-4147-A177-3AD203B41FA5}">
                      <a16:colId xmlns:a16="http://schemas.microsoft.com/office/drawing/2014/main" val="311700649"/>
                    </a:ext>
                  </a:extLst>
                </a:gridCol>
                <a:gridCol w="1824718">
                  <a:extLst>
                    <a:ext uri="{9D8B030D-6E8A-4147-A177-3AD203B41FA5}">
                      <a16:colId xmlns:a16="http://schemas.microsoft.com/office/drawing/2014/main" val="404851547"/>
                    </a:ext>
                  </a:extLst>
                </a:gridCol>
              </a:tblGrid>
              <a:tr h="2922816">
                <a:tc>
                  <a:txBody>
                    <a:bodyPr/>
                    <a:lstStyle/>
                    <a:p>
                      <a:pPr algn="ctr"/>
                      <a:endParaRPr lang="en-US" sz="1600" dirty="0" smtClean="0">
                        <a:solidFill>
                          <a:schemeClr val="bg1"/>
                        </a:solidFill>
                        <a:latin typeface="Garamond" panose="02020404030301010803" pitchFamily="18" charset="0"/>
                      </a:endParaRPr>
                    </a:p>
                    <a:p>
                      <a:pPr algn="ctr"/>
                      <a:r>
                        <a:rPr lang="en-US" sz="1600" dirty="0" smtClean="0">
                          <a:solidFill>
                            <a:schemeClr val="bg1"/>
                          </a:solidFill>
                          <a:latin typeface="Garamond" panose="02020404030301010803" pitchFamily="18" charset="0"/>
                        </a:rPr>
                        <a:t>$153.55</a:t>
                      </a:r>
                    </a:p>
                    <a:p>
                      <a:pPr algn="ctr"/>
                      <a:r>
                        <a:rPr lang="en-US" sz="1600" dirty="0" smtClean="0">
                          <a:solidFill>
                            <a:schemeClr val="bg1"/>
                          </a:solidFill>
                          <a:latin typeface="Garamond" panose="02020404030301010803" pitchFamily="18" charset="0"/>
                        </a:rPr>
                        <a:t>Representing</a:t>
                      </a:r>
                      <a:r>
                        <a:rPr lang="en-US" sz="1600" baseline="0" dirty="0" smtClean="0">
                          <a:solidFill>
                            <a:schemeClr val="bg1"/>
                          </a:solidFill>
                          <a:latin typeface="Garamond" panose="02020404030301010803" pitchFamily="18" charset="0"/>
                        </a:rPr>
                        <a:t> a     1-year increase of 47.5%</a:t>
                      </a:r>
                      <a:endParaRPr lang="en-US" sz="1600" dirty="0" smtClean="0">
                        <a:solidFill>
                          <a:schemeClr val="bg1"/>
                        </a:solidFill>
                        <a:latin typeface="Garamond" panose="02020404030301010803" pitchFamily="18" charset="0"/>
                      </a:endParaRPr>
                    </a:p>
                  </a:txBody>
                  <a:tcPr/>
                </a:tc>
                <a:tc>
                  <a:txBody>
                    <a:bodyPr/>
                    <a:lstStyle/>
                    <a:p>
                      <a:pPr algn="ctr"/>
                      <a:endParaRPr lang="en-US" sz="1600" dirty="0" smtClean="0">
                        <a:solidFill>
                          <a:schemeClr val="bg1"/>
                        </a:solidFill>
                        <a:latin typeface="Garamond" panose="02020404030301010803" pitchFamily="18" charset="0"/>
                      </a:endParaRPr>
                    </a:p>
                    <a:p>
                      <a:pPr algn="ctr"/>
                      <a:r>
                        <a:rPr lang="en-US" sz="1600" dirty="0" smtClean="0">
                          <a:solidFill>
                            <a:schemeClr val="bg1"/>
                          </a:solidFill>
                          <a:latin typeface="Garamond" panose="02020404030301010803" pitchFamily="18" charset="0"/>
                        </a:rPr>
                        <a:t>EV/EBITDA: 19.43x</a:t>
                      </a:r>
                    </a:p>
                    <a:p>
                      <a:pPr algn="ctr"/>
                      <a:r>
                        <a:rPr lang="en-US" sz="1600" dirty="0" smtClean="0">
                          <a:solidFill>
                            <a:schemeClr val="bg1"/>
                          </a:solidFill>
                          <a:latin typeface="Garamond" panose="02020404030301010803" pitchFamily="18" charset="0"/>
                        </a:rPr>
                        <a:t>Price/EPS: </a:t>
                      </a:r>
                    </a:p>
                    <a:p>
                      <a:pPr algn="ctr"/>
                      <a:r>
                        <a:rPr lang="en-US" sz="1600" dirty="0" smtClean="0">
                          <a:solidFill>
                            <a:schemeClr val="bg1"/>
                          </a:solidFill>
                          <a:latin typeface="Garamond" panose="02020404030301010803" pitchFamily="18" charset="0"/>
                        </a:rPr>
                        <a:t>25.72x</a:t>
                      </a:r>
                      <a:endParaRPr lang="en-US" sz="1600" dirty="0">
                        <a:solidFill>
                          <a:schemeClr val="bg1"/>
                        </a:solidFill>
                        <a:latin typeface="Garamond" panose="02020404030301010803" pitchFamily="18" charset="0"/>
                      </a:endParaRPr>
                    </a:p>
                  </a:txBody>
                  <a:tcPr/>
                </a:tc>
                <a:tc>
                  <a:txBody>
                    <a:bodyPr/>
                    <a:lstStyle/>
                    <a:p>
                      <a:pPr algn="ctr"/>
                      <a:endParaRPr lang="en-US" sz="1600" dirty="0" smtClean="0">
                        <a:solidFill>
                          <a:schemeClr val="bg1"/>
                        </a:solidFill>
                        <a:latin typeface="Garamond" panose="02020404030301010803" pitchFamily="18" charset="0"/>
                      </a:endParaRPr>
                    </a:p>
                    <a:p>
                      <a:pPr algn="ctr"/>
                      <a:r>
                        <a:rPr lang="en-US" sz="1600" dirty="0" smtClean="0">
                          <a:solidFill>
                            <a:schemeClr val="bg1"/>
                          </a:solidFill>
                          <a:latin typeface="Garamond" panose="02020404030301010803" pitchFamily="18" charset="0"/>
                        </a:rPr>
                        <a:t>Dollar General strives</a:t>
                      </a:r>
                      <a:r>
                        <a:rPr lang="en-US" sz="1600" baseline="0" dirty="0" smtClean="0">
                          <a:solidFill>
                            <a:schemeClr val="bg1"/>
                          </a:solidFill>
                          <a:latin typeface="Garamond" panose="02020404030301010803" pitchFamily="18" charset="0"/>
                        </a:rPr>
                        <a:t> to deliver highly competitive prices on national and private-label products at convenient store locations</a:t>
                      </a:r>
                      <a:endParaRPr lang="en-US" sz="1600" dirty="0">
                        <a:solidFill>
                          <a:schemeClr val="bg1"/>
                        </a:solidFill>
                        <a:latin typeface="Garamond" panose="02020404030301010803" pitchFamily="18" charset="0"/>
                      </a:endParaRPr>
                    </a:p>
                  </a:txBody>
                  <a:tcPr/>
                </a:tc>
                <a:tc>
                  <a:txBody>
                    <a:bodyPr/>
                    <a:lstStyle/>
                    <a:p>
                      <a:pPr algn="ctr"/>
                      <a:endParaRPr lang="en-US" sz="1600" dirty="0" smtClean="0">
                        <a:solidFill>
                          <a:schemeClr val="bg1"/>
                        </a:solidFill>
                        <a:latin typeface="Garamond" panose="02020404030301010803" pitchFamily="18" charset="0"/>
                      </a:endParaRPr>
                    </a:p>
                    <a:p>
                      <a:pPr algn="ctr"/>
                      <a:r>
                        <a:rPr lang="en-US" sz="1600" dirty="0" smtClean="0">
                          <a:solidFill>
                            <a:schemeClr val="bg1"/>
                          </a:solidFill>
                          <a:latin typeface="Garamond" panose="02020404030301010803" pitchFamily="18" charset="0"/>
                        </a:rPr>
                        <a:t>Dollar General utilizes</a:t>
                      </a:r>
                      <a:r>
                        <a:rPr lang="en-US" sz="1600" baseline="0" dirty="0" smtClean="0">
                          <a:solidFill>
                            <a:schemeClr val="bg1"/>
                          </a:solidFill>
                          <a:latin typeface="Garamond" panose="02020404030301010803" pitchFamily="18" charset="0"/>
                        </a:rPr>
                        <a:t> </a:t>
                      </a:r>
                      <a:r>
                        <a:rPr lang="en-US" sz="1600" dirty="0" smtClean="0">
                          <a:solidFill>
                            <a:schemeClr val="bg1"/>
                          </a:solidFill>
                          <a:latin typeface="Garamond" panose="02020404030301010803" pitchFamily="18" charset="0"/>
                        </a:rPr>
                        <a:t>a low-cost operating model that focuses on growing a store base and continuing a profitable store growth strategy</a:t>
                      </a:r>
                    </a:p>
                    <a:p>
                      <a:pPr algn="ctr"/>
                      <a:endParaRPr lang="en-US" sz="1600" dirty="0">
                        <a:solidFill>
                          <a:schemeClr val="bg1"/>
                        </a:solidFill>
                        <a:latin typeface="Garamond" panose="02020404030301010803" pitchFamily="18" charset="0"/>
                      </a:endParaRPr>
                    </a:p>
                  </a:txBody>
                  <a:tcPr/>
                </a:tc>
                <a:extLst>
                  <a:ext uri="{0D108BD9-81ED-4DB2-BD59-A6C34878D82A}">
                    <a16:rowId xmlns:a16="http://schemas.microsoft.com/office/drawing/2014/main" val="787759756"/>
                  </a:ext>
                </a:extLst>
              </a:tr>
            </a:tbl>
          </a:graphicData>
        </a:graphic>
      </p:graphicFrame>
    </p:spTree>
    <p:extLst>
      <p:ext uri="{BB962C8B-B14F-4D97-AF65-F5344CB8AC3E}">
        <p14:creationId xmlns:p14="http://schemas.microsoft.com/office/powerpoint/2010/main" val="127060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432287" y="433404"/>
            <a:ext cx="7789863" cy="4260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dirty="0">
                <a:solidFill>
                  <a:schemeClr val="bg2"/>
                </a:solidFill>
                <a:latin typeface="Garamond" panose="02020404030301010803" pitchFamily="18" charset="0"/>
              </a:rPr>
              <a:t>Dollar General</a:t>
            </a:r>
            <a:endParaRPr sz="2000" b="1" u="none" strike="noStrike" cap="none" dirty="0">
              <a:solidFill>
                <a:schemeClr val="bg2"/>
              </a:solidFill>
              <a:latin typeface="Garamond" panose="02020404030301010803" pitchFamily="18" charset="0"/>
              <a:sym typeface="Cambria"/>
            </a:endParaRPr>
          </a:p>
        </p:txBody>
      </p:sp>
      <p:sp>
        <p:nvSpPr>
          <p:cNvPr id="229" name="Google Shape;229;p25"/>
          <p:cNvSpPr txBox="1">
            <a:spLocks noGrp="1"/>
          </p:cNvSpPr>
          <p:nvPr>
            <p:ph type="body" idx="1"/>
          </p:nvPr>
        </p:nvSpPr>
        <p:spPr>
          <a:xfrm>
            <a:off x="432287" y="914386"/>
            <a:ext cx="7789355" cy="294513"/>
          </a:xfrm>
          <a:prstGeom prst="rect">
            <a:avLst/>
          </a:prstGeom>
          <a:noFill/>
          <a:ln>
            <a:noFill/>
          </a:ln>
        </p:spPr>
        <p:txBody>
          <a:bodyPr spcFirstLastPara="1" wrap="square" lIns="0" tIns="0" rIns="0" bIns="0" anchor="t" anchorCtr="0">
            <a:noAutofit/>
          </a:bodyPr>
          <a:lstStyle/>
          <a:p>
            <a:pPr marL="114300" marR="0" lvl="0" indent="-114300" algn="l" rtl="0">
              <a:lnSpc>
                <a:spcPct val="100000"/>
              </a:lnSpc>
              <a:spcBef>
                <a:spcPts val="0"/>
              </a:spcBef>
              <a:spcAft>
                <a:spcPts val="0"/>
              </a:spcAft>
              <a:buClr>
                <a:schemeClr val="accent2"/>
              </a:buClr>
              <a:buSzPts val="1400"/>
              <a:buFont typeface="Noto Sans Symbols"/>
              <a:buNone/>
            </a:pPr>
            <a:r>
              <a:rPr lang="en-US" sz="1400" b="0" i="0" dirty="0">
                <a:latin typeface="Garamond" panose="02020404030301010803" pitchFamily="18" charset="0"/>
              </a:rPr>
              <a:t>Company Overview</a:t>
            </a:r>
            <a:endParaRPr sz="1400" b="0" i="0" u="none" strike="noStrike" cap="none" dirty="0">
              <a:latin typeface="Garamond" panose="02020404030301010803" pitchFamily="18" charset="0"/>
              <a:sym typeface="Cambria"/>
            </a:endParaRPr>
          </a:p>
        </p:txBody>
      </p:sp>
      <p:sp>
        <p:nvSpPr>
          <p:cNvPr id="230" name="Google Shape;230;p25"/>
          <p:cNvSpPr/>
          <p:nvPr/>
        </p:nvSpPr>
        <p:spPr>
          <a:xfrm>
            <a:off x="5479410" y="1371600"/>
            <a:ext cx="3515292"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Historical Stock Price (1 Year)</a:t>
            </a:r>
            <a:endParaRPr dirty="0">
              <a:solidFill>
                <a:schemeClr val="bg2"/>
              </a:solidFill>
            </a:endParaRPr>
          </a:p>
        </p:txBody>
      </p:sp>
      <p:sp>
        <p:nvSpPr>
          <p:cNvPr id="231" name="Google Shape;231;p25"/>
          <p:cNvSpPr/>
          <p:nvPr/>
        </p:nvSpPr>
        <p:spPr>
          <a:xfrm>
            <a:off x="5493146" y="3818051"/>
            <a:ext cx="3501600" cy="2634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dirty="0" smtClean="0">
                <a:solidFill>
                  <a:schemeClr val="bg2"/>
                </a:solidFill>
                <a:latin typeface="Cambria"/>
                <a:ea typeface="Cambria"/>
                <a:cs typeface="Cambria"/>
                <a:sym typeface="Cambria"/>
              </a:rPr>
              <a:t>Store Locations</a:t>
            </a:r>
            <a:endParaRPr sz="1100" b="1" dirty="0">
              <a:solidFill>
                <a:schemeClr val="bg2"/>
              </a:solidFill>
              <a:latin typeface="Cambria"/>
              <a:ea typeface="Cambria"/>
              <a:cs typeface="Cambria"/>
              <a:sym typeface="Cambria"/>
            </a:endParaRPr>
          </a:p>
        </p:txBody>
      </p:sp>
      <p:sp>
        <p:nvSpPr>
          <p:cNvPr id="232" name="Google Shape;232;p25"/>
          <p:cNvSpPr/>
          <p:nvPr/>
        </p:nvSpPr>
        <p:spPr>
          <a:xfrm>
            <a:off x="2427610" y="3818051"/>
            <a:ext cx="2910422" cy="265176"/>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Firm Overview</a:t>
            </a:r>
            <a:endParaRPr dirty="0">
              <a:solidFill>
                <a:schemeClr val="bg2"/>
              </a:solidFill>
            </a:endParaRPr>
          </a:p>
        </p:txBody>
      </p:sp>
      <p:sp>
        <p:nvSpPr>
          <p:cNvPr id="233" name="Google Shape;233;p25"/>
          <p:cNvSpPr/>
          <p:nvPr/>
        </p:nvSpPr>
        <p:spPr>
          <a:xfrm>
            <a:off x="2437226" y="1381422"/>
            <a:ext cx="2906622" cy="285156"/>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Key Financials</a:t>
            </a:r>
            <a:endParaRPr dirty="0">
              <a:solidFill>
                <a:schemeClr val="bg2"/>
              </a:solidFill>
            </a:endParaRPr>
          </a:p>
        </p:txBody>
      </p:sp>
      <p:sp>
        <p:nvSpPr>
          <p:cNvPr id="234" name="Google Shape;234;p25"/>
          <p:cNvSpPr/>
          <p:nvPr/>
        </p:nvSpPr>
        <p:spPr>
          <a:xfrm>
            <a:off x="459335" y="1371600"/>
            <a:ext cx="1835700" cy="4591800"/>
          </a:xfrm>
          <a:prstGeom prst="rect">
            <a:avLst/>
          </a:prstGeom>
          <a:solidFill>
            <a:srgbClr val="D8D8D8"/>
          </a:solidFill>
          <a:ln>
            <a:noFill/>
          </a:ln>
        </p:spPr>
        <p:txBody>
          <a:bodyPr spcFirstLastPara="1" wrap="square" lIns="0" tIns="0" rIns="0" bIns="0" anchor="t" anchorCtr="0">
            <a:noAutofit/>
          </a:bodyPr>
          <a:lstStyle/>
          <a:p>
            <a:pPr lvl="4"/>
            <a:r>
              <a:rPr lang="en-US" sz="1200" b="1" dirty="0">
                <a:solidFill>
                  <a:schemeClr val="accent2"/>
                </a:solidFill>
                <a:latin typeface="Garamond" panose="02020404030301010803" pitchFamily="18" charset="0"/>
                <a:ea typeface="Cambria"/>
                <a:cs typeface="Cambria"/>
                <a:sym typeface="Cambria"/>
              </a:rPr>
              <a:t>Key Facts</a:t>
            </a:r>
            <a:endParaRPr sz="1200" b="1"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Share Price (12/04/2019):  $</a:t>
            </a:r>
            <a:r>
              <a:rPr lang="en-US" sz="1200" dirty="0" smtClean="0">
                <a:solidFill>
                  <a:schemeClr val="accent2"/>
                </a:solidFill>
                <a:latin typeface="Garamond" panose="02020404030301010803" pitchFamily="18" charset="0"/>
                <a:ea typeface="Cambria"/>
                <a:cs typeface="Cambria"/>
                <a:sym typeface="Cambria"/>
              </a:rPr>
              <a:t>153.55</a:t>
            </a: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lvl="0"/>
            <a:r>
              <a:rPr lang="en-US" sz="1200" dirty="0">
                <a:solidFill>
                  <a:schemeClr val="accent2"/>
                </a:solidFill>
                <a:latin typeface="Garamond" panose="02020404030301010803" pitchFamily="18" charset="0"/>
                <a:ea typeface="Cambria"/>
                <a:cs typeface="Cambria"/>
                <a:sym typeface="Cambria"/>
              </a:rPr>
              <a:t>Shares Outstanding: 259,518,801 (as of March 2019)</a:t>
            </a:r>
          </a:p>
          <a:p>
            <a:pPr lvl="0"/>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Founded: 1939</a:t>
            </a: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Headquarters: Goodlettsville, Tennessee</a:t>
            </a:r>
            <a:endParaRPr sz="1200" dirty="0">
              <a:solidFill>
                <a:schemeClr val="accent2"/>
              </a:solidFill>
              <a:latin typeface="Garamond" panose="02020404030301010803" pitchFamily="18" charset="0"/>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CEO: Todd J. </a:t>
            </a:r>
            <a:r>
              <a:rPr lang="en-US" sz="1200" dirty="0" err="1">
                <a:solidFill>
                  <a:schemeClr val="accent2"/>
                </a:solidFill>
                <a:latin typeface="Garamond" panose="02020404030301010803" pitchFamily="18" charset="0"/>
                <a:ea typeface="Cambria"/>
                <a:cs typeface="Cambria"/>
                <a:sym typeface="Cambria"/>
              </a:rPr>
              <a:t>Vasos</a:t>
            </a: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Industry: Discount Retailer</a:t>
            </a:r>
            <a:endParaRPr sz="1200" dirty="0">
              <a:solidFill>
                <a:schemeClr val="accent2"/>
              </a:solidFill>
              <a:latin typeface="Garamond" panose="02020404030301010803" pitchFamily="18" charset="0"/>
            </a:endParaRPr>
          </a:p>
          <a:p>
            <a:pPr marL="0" marR="0" lvl="0" indent="0" algn="l" rtl="0">
              <a:spcBef>
                <a:spcPts val="0"/>
              </a:spcBef>
              <a:spcAft>
                <a:spcPts val="0"/>
              </a:spcAft>
              <a:buNone/>
            </a:pPr>
            <a:endParaRPr sz="1200" dirty="0">
              <a:solidFill>
                <a:schemeClr val="accent2"/>
              </a:solidFill>
              <a:latin typeface="Garamond" panose="02020404030301010803" pitchFamily="18" charset="0"/>
              <a:ea typeface="Cambria"/>
              <a:cs typeface="Cambria"/>
              <a:sym typeface="Cambria"/>
            </a:endParaRP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Segments: </a:t>
            </a:r>
          </a:p>
          <a:p>
            <a:pPr lvl="2"/>
            <a:r>
              <a:rPr lang="en-US" sz="1200" dirty="0">
                <a:solidFill>
                  <a:schemeClr val="accent2"/>
                </a:solidFill>
                <a:latin typeface="Garamond" panose="02020404030301010803" pitchFamily="18" charset="0"/>
                <a:ea typeface="Cambria"/>
                <a:cs typeface="Cambria"/>
                <a:sym typeface="Cambria"/>
              </a:rPr>
              <a:t>- Consumables</a:t>
            </a: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 Seasonal</a:t>
            </a:r>
          </a:p>
          <a:p>
            <a:pPr marL="0" marR="0" lvl="0" indent="0" algn="l" rtl="0">
              <a:spcBef>
                <a:spcPts val="0"/>
              </a:spcBef>
              <a:spcAft>
                <a:spcPts val="0"/>
              </a:spcAft>
              <a:buNone/>
            </a:pPr>
            <a:r>
              <a:rPr lang="en-US" sz="1200" dirty="0">
                <a:solidFill>
                  <a:schemeClr val="accent2"/>
                </a:solidFill>
                <a:latin typeface="Garamond" panose="02020404030301010803" pitchFamily="18" charset="0"/>
                <a:ea typeface="Cambria"/>
                <a:cs typeface="Cambria"/>
                <a:sym typeface="Cambria"/>
              </a:rPr>
              <a:t>- Home Products</a:t>
            </a:r>
          </a:p>
          <a:p>
            <a:pPr marR="0" lvl="0" algn="l" rtl="0">
              <a:spcBef>
                <a:spcPts val="0"/>
              </a:spcBef>
              <a:spcAft>
                <a:spcPts val="0"/>
              </a:spcAft>
            </a:pPr>
            <a:r>
              <a:rPr lang="en-US" sz="1200" dirty="0">
                <a:solidFill>
                  <a:schemeClr val="accent2"/>
                </a:solidFill>
                <a:latin typeface="Garamond" panose="02020404030301010803" pitchFamily="18" charset="0"/>
                <a:ea typeface="Cambria"/>
                <a:cs typeface="Cambria"/>
                <a:sym typeface="Cambria"/>
              </a:rPr>
              <a:t>- Apparel</a:t>
            </a:r>
          </a:p>
          <a:p>
            <a:pPr marR="0" lvl="0" algn="l" rtl="0">
              <a:spcBef>
                <a:spcPts val="0"/>
              </a:spcBef>
              <a:spcAft>
                <a:spcPts val="0"/>
              </a:spcAft>
            </a:pPr>
            <a:endParaRPr lang="en-US" sz="1200" dirty="0">
              <a:solidFill>
                <a:schemeClr val="accent2"/>
              </a:solidFill>
              <a:latin typeface="Garamond" panose="02020404030301010803" pitchFamily="18" charset="0"/>
              <a:ea typeface="Cambria"/>
              <a:cs typeface="Cambria"/>
              <a:sym typeface="Cambria"/>
            </a:endParaRPr>
          </a:p>
          <a:p>
            <a:pPr marR="0" lvl="0" algn="l" rtl="0">
              <a:spcBef>
                <a:spcPts val="0"/>
              </a:spcBef>
              <a:spcAft>
                <a:spcPts val="0"/>
              </a:spcAft>
            </a:pPr>
            <a:r>
              <a:rPr lang="en-US" sz="1200" dirty="0">
                <a:solidFill>
                  <a:schemeClr val="accent2"/>
                </a:solidFill>
                <a:latin typeface="Garamond" panose="02020404030301010803" pitchFamily="18" charset="0"/>
                <a:ea typeface="Cambria"/>
                <a:cs typeface="Cambria"/>
                <a:sym typeface="Cambria"/>
              </a:rPr>
              <a:t>Number of Locations: 15,472</a:t>
            </a:r>
          </a:p>
          <a:p>
            <a:pPr marL="285750" lvl="2" indent="-285750">
              <a:buFont typeface="Arial" panose="020B0604020202020204" pitchFamily="34" charset="0"/>
              <a:buChar char="•"/>
            </a:pPr>
            <a:endParaRPr dirty="0"/>
          </a:p>
        </p:txBody>
      </p:sp>
      <p:sp>
        <p:nvSpPr>
          <p:cNvPr id="7" name="TextBox 6"/>
          <p:cNvSpPr txBox="1"/>
          <p:nvPr/>
        </p:nvSpPr>
        <p:spPr>
          <a:xfrm>
            <a:off x="2361365" y="4191387"/>
            <a:ext cx="2964049" cy="2123658"/>
          </a:xfrm>
          <a:prstGeom prst="rect">
            <a:avLst/>
          </a:prstGeom>
          <a:noFill/>
        </p:spPr>
        <p:txBody>
          <a:bodyPr wrap="square" rtlCol="0">
            <a:spAutoFit/>
          </a:bodyPr>
          <a:lstStyle/>
          <a:p>
            <a:pPr marL="171450" indent="-171450">
              <a:buFont typeface="Arial" charset="0"/>
              <a:buChar char="•"/>
            </a:pPr>
            <a:r>
              <a:rPr lang="en-US" sz="1200" dirty="0">
                <a:solidFill>
                  <a:schemeClr val="accent2"/>
                </a:solidFill>
                <a:latin typeface="Garamond" panose="02020404030301010803" pitchFamily="18" charset="0"/>
                <a:ea typeface="Cambria" charset="0"/>
                <a:cs typeface="Cambria" charset="0"/>
              </a:rPr>
              <a:t>Dollar General was publicly traded from 1968-2007, when it was acquired by KKR. It became publicly traded again Nov 2009</a:t>
            </a:r>
          </a:p>
          <a:p>
            <a:pPr marL="171450" indent="-171450">
              <a:buFont typeface="Arial" charset="0"/>
              <a:buChar char="•"/>
            </a:pPr>
            <a:r>
              <a:rPr lang="en-US" sz="1200" dirty="0">
                <a:solidFill>
                  <a:schemeClr val="accent2"/>
                </a:solidFill>
                <a:latin typeface="Garamond" panose="02020404030301010803" pitchFamily="18" charset="0"/>
                <a:ea typeface="Cambria" charset="0"/>
                <a:cs typeface="Cambria" charset="0"/>
              </a:rPr>
              <a:t>Dollar General has a market cap of $38.9b</a:t>
            </a:r>
          </a:p>
          <a:p>
            <a:pPr marL="171450" indent="-171450">
              <a:buFont typeface="Arial" charset="0"/>
              <a:buChar char="•"/>
            </a:pPr>
            <a:r>
              <a:rPr lang="en-US" sz="1200" dirty="0">
                <a:solidFill>
                  <a:schemeClr val="accent2"/>
                </a:solidFill>
                <a:latin typeface="Garamond" panose="02020404030301010803" pitchFamily="18" charset="0"/>
                <a:ea typeface="Cambria" charset="0"/>
                <a:cs typeface="Cambria" charset="0"/>
              </a:rPr>
              <a:t>Merchandise consists of national and private brand products, priced at &lt;$10</a:t>
            </a:r>
          </a:p>
          <a:p>
            <a:pPr marL="171450" indent="-171450">
              <a:buFont typeface="Arial" charset="0"/>
              <a:buChar char="•"/>
            </a:pPr>
            <a:r>
              <a:rPr lang="en-US" sz="1200" dirty="0">
                <a:solidFill>
                  <a:schemeClr val="accent2"/>
                </a:solidFill>
                <a:latin typeface="Garamond" panose="02020404030301010803" pitchFamily="18" charset="0"/>
                <a:ea typeface="Cambria" charset="0"/>
                <a:cs typeface="Cambria" charset="0"/>
              </a:rPr>
              <a:t>In 2018, achieved the 29</a:t>
            </a:r>
            <a:r>
              <a:rPr lang="en-US" sz="1200" baseline="30000" dirty="0">
                <a:solidFill>
                  <a:schemeClr val="accent2"/>
                </a:solidFill>
                <a:latin typeface="Garamond" panose="02020404030301010803" pitchFamily="18" charset="0"/>
                <a:ea typeface="Cambria" charset="0"/>
                <a:cs typeface="Cambria" charset="0"/>
              </a:rPr>
              <a:t>th</a:t>
            </a:r>
            <a:r>
              <a:rPr lang="en-US" sz="1200" dirty="0">
                <a:solidFill>
                  <a:schemeClr val="accent2"/>
                </a:solidFill>
                <a:latin typeface="Garamond" panose="02020404030301010803" pitchFamily="18" charset="0"/>
                <a:ea typeface="Cambria" charset="0"/>
                <a:cs typeface="Cambria" charset="0"/>
              </a:rPr>
              <a:t> consecutive year of positive same-store sales growth</a:t>
            </a:r>
          </a:p>
          <a:p>
            <a:pPr marL="171450" indent="-171450">
              <a:buFont typeface="Arial" charset="0"/>
              <a:buChar char="•"/>
            </a:pPr>
            <a:r>
              <a:rPr lang="en-US" sz="1200" dirty="0">
                <a:solidFill>
                  <a:schemeClr val="accent2"/>
                </a:solidFill>
                <a:latin typeface="Garamond" panose="02020404030301010803" pitchFamily="18" charset="0"/>
                <a:ea typeface="Cambria" charset="0"/>
                <a:cs typeface="Cambria" charset="0"/>
              </a:rPr>
              <a:t>Consumables is the largest merchandise category, and makes up an increasing percentage of total sales</a:t>
            </a:r>
          </a:p>
        </p:txBody>
      </p:sp>
      <p:graphicFrame>
        <p:nvGraphicFramePr>
          <p:cNvPr id="14" name="Object 13"/>
          <p:cNvGraphicFramePr>
            <a:graphicFrameLocks noChangeAspect="1"/>
          </p:cNvGraphicFramePr>
          <p:nvPr>
            <p:extLst>
              <p:ext uri="{D42A27DB-BD31-4B8C-83A1-F6EECF244321}">
                <p14:modId xmlns:p14="http://schemas.microsoft.com/office/powerpoint/2010/main" val="1856345647"/>
              </p:ext>
            </p:extLst>
          </p:nvPr>
        </p:nvGraphicFramePr>
        <p:xfrm>
          <a:off x="2437226" y="1666578"/>
          <a:ext cx="2914650" cy="2066925"/>
        </p:xfrm>
        <a:graphic>
          <a:graphicData uri="http://schemas.openxmlformats.org/presentationml/2006/ole">
            <mc:AlternateContent xmlns:mc="http://schemas.openxmlformats.org/markup-compatibility/2006">
              <mc:Choice xmlns:v="urn:schemas-microsoft-com:vml" Requires="v">
                <p:oleObj spid="_x0000_s2078" name="Worksheet" r:id="rId4" imgW="2914782" imgH="2066925" progId="Excel.Sheet.8">
                  <p:embed/>
                </p:oleObj>
              </mc:Choice>
              <mc:Fallback>
                <p:oleObj name="Worksheet" r:id="rId4" imgW="2914782" imgH="2066925" progId="Excel.Sheet.8">
                  <p:embed/>
                  <p:pic>
                    <p:nvPicPr>
                      <p:cNvPr id="0" name=""/>
                      <p:cNvPicPr/>
                      <p:nvPr/>
                    </p:nvPicPr>
                    <p:blipFill>
                      <a:blip r:embed="rId5"/>
                      <a:stretch>
                        <a:fillRect/>
                      </a:stretch>
                    </p:blipFill>
                    <p:spPr>
                      <a:xfrm>
                        <a:off x="2437226" y="1666578"/>
                        <a:ext cx="2914650" cy="2066925"/>
                      </a:xfrm>
                      <a:prstGeom prst="rect">
                        <a:avLst/>
                      </a:prstGeom>
                    </p:spPr>
                  </p:pic>
                </p:oleObj>
              </mc:Fallback>
            </mc:AlternateContent>
          </a:graphicData>
        </a:graphic>
      </p:graphicFrame>
      <p:graphicFrame>
        <p:nvGraphicFramePr>
          <p:cNvPr id="17" name="Chart 1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14408297"/>
              </p:ext>
            </p:extLst>
          </p:nvPr>
        </p:nvGraphicFramePr>
        <p:xfrm>
          <a:off x="5600507" y="1718772"/>
          <a:ext cx="3250118" cy="2066925"/>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7337695" y="1864846"/>
            <a:ext cx="545342" cy="461665"/>
          </a:xfrm>
          <a:prstGeom prst="rect">
            <a:avLst/>
          </a:prstGeom>
          <a:noFill/>
        </p:spPr>
        <p:txBody>
          <a:bodyPr wrap="none" rtlCol="0">
            <a:spAutoFit/>
          </a:bodyPr>
          <a:lstStyle/>
          <a:p>
            <a:r>
              <a:rPr lang="en-US" sz="800" dirty="0">
                <a:solidFill>
                  <a:srgbClr val="0070C0"/>
                </a:solidFill>
                <a:latin typeface="Garamond" panose="02020404030301010803" pitchFamily="18" charset="0"/>
              </a:rPr>
              <a:t>2019 2</a:t>
            </a:r>
            <a:r>
              <a:rPr lang="en-US" sz="800" baseline="30000" dirty="0">
                <a:solidFill>
                  <a:srgbClr val="0070C0"/>
                </a:solidFill>
                <a:latin typeface="Garamond" panose="02020404030301010803" pitchFamily="18" charset="0"/>
              </a:rPr>
              <a:t>nd</a:t>
            </a:r>
            <a:r>
              <a:rPr lang="en-US" sz="800" dirty="0">
                <a:solidFill>
                  <a:srgbClr val="0070C0"/>
                </a:solidFill>
                <a:latin typeface="Garamond" panose="02020404030301010803" pitchFamily="18" charset="0"/>
              </a:rPr>
              <a:t> </a:t>
            </a:r>
          </a:p>
          <a:p>
            <a:r>
              <a:rPr lang="en-US" sz="800" dirty="0">
                <a:solidFill>
                  <a:srgbClr val="0070C0"/>
                </a:solidFill>
                <a:latin typeface="Garamond" panose="02020404030301010803" pitchFamily="18" charset="0"/>
              </a:rPr>
              <a:t>Quarter </a:t>
            </a:r>
          </a:p>
          <a:p>
            <a:r>
              <a:rPr lang="en-US" sz="800" dirty="0">
                <a:solidFill>
                  <a:srgbClr val="0070C0"/>
                </a:solidFill>
                <a:latin typeface="Garamond" panose="02020404030301010803" pitchFamily="18" charset="0"/>
              </a:rPr>
              <a:t>Earnings</a:t>
            </a:r>
          </a:p>
        </p:txBody>
      </p:sp>
      <p:sp>
        <p:nvSpPr>
          <p:cNvPr id="3" name="TextBox 2"/>
          <p:cNvSpPr txBox="1"/>
          <p:nvPr/>
        </p:nvSpPr>
        <p:spPr>
          <a:xfrm>
            <a:off x="8177025" y="2151030"/>
            <a:ext cx="494046" cy="215444"/>
          </a:xfrm>
          <a:prstGeom prst="rect">
            <a:avLst/>
          </a:prstGeom>
          <a:noFill/>
        </p:spPr>
        <p:txBody>
          <a:bodyPr wrap="none" rtlCol="0">
            <a:spAutoFit/>
          </a:bodyPr>
          <a:lstStyle/>
          <a:p>
            <a:r>
              <a:rPr lang="en-US" sz="800" b="1" dirty="0">
                <a:solidFill>
                  <a:srgbClr val="0070C0"/>
                </a:solidFill>
                <a:latin typeface="Garamond" panose="02020404030301010803" pitchFamily="18" charset="0"/>
              </a:rPr>
              <a:t>$153.55</a:t>
            </a:r>
          </a:p>
        </p:txBody>
      </p:sp>
      <p:sp>
        <p:nvSpPr>
          <p:cNvPr id="4" name="TextBox 3"/>
          <p:cNvSpPr txBox="1"/>
          <p:nvPr/>
        </p:nvSpPr>
        <p:spPr>
          <a:xfrm>
            <a:off x="8199572" y="2244798"/>
            <a:ext cx="505267" cy="215444"/>
          </a:xfrm>
          <a:prstGeom prst="rect">
            <a:avLst/>
          </a:prstGeom>
          <a:noFill/>
        </p:spPr>
        <p:txBody>
          <a:bodyPr wrap="none" rtlCol="0">
            <a:spAutoFit/>
          </a:bodyPr>
          <a:lstStyle/>
          <a:p>
            <a:r>
              <a:rPr lang="en-US" sz="800" dirty="0">
                <a:solidFill>
                  <a:srgbClr val="0070C0"/>
                </a:solidFill>
                <a:latin typeface="Garamond" panose="02020404030301010803" pitchFamily="18" charset="0"/>
              </a:rPr>
              <a:t>+47.5%</a:t>
            </a:r>
          </a:p>
        </p:txBody>
      </p:sp>
      <p:sp>
        <p:nvSpPr>
          <p:cNvPr id="11" name="TextBox 10"/>
          <p:cNvSpPr txBox="1"/>
          <p:nvPr/>
        </p:nvSpPr>
        <p:spPr>
          <a:xfrm>
            <a:off x="5716115" y="2518087"/>
            <a:ext cx="494046" cy="215444"/>
          </a:xfrm>
          <a:prstGeom prst="rect">
            <a:avLst/>
          </a:prstGeom>
          <a:noFill/>
        </p:spPr>
        <p:txBody>
          <a:bodyPr wrap="none" rtlCol="0">
            <a:spAutoFit/>
          </a:bodyPr>
          <a:lstStyle/>
          <a:p>
            <a:r>
              <a:rPr lang="en-US" sz="800" dirty="0">
                <a:solidFill>
                  <a:srgbClr val="0070C0"/>
                </a:solidFill>
                <a:latin typeface="Garamond" panose="02020404030301010803" pitchFamily="18" charset="0"/>
              </a:rPr>
              <a:t>$104.10</a:t>
            </a:r>
          </a:p>
        </p:txBody>
      </p:sp>
      <p:pic>
        <p:nvPicPr>
          <p:cNvPr id="12" name="Picture 11"/>
          <p:cNvPicPr>
            <a:picLocks noChangeAspect="1"/>
          </p:cNvPicPr>
          <p:nvPr/>
        </p:nvPicPr>
        <p:blipFill>
          <a:blip r:embed="rId7"/>
          <a:stretch>
            <a:fillRect/>
          </a:stretch>
        </p:blipFill>
        <p:spPr>
          <a:xfrm>
            <a:off x="5184501" y="4112824"/>
            <a:ext cx="3943340" cy="22298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499" y="4876976"/>
            <a:ext cx="3469761" cy="20807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763" y="3823188"/>
            <a:ext cx="1874022" cy="1327950"/>
          </a:xfrm>
          <a:prstGeom prst="rect">
            <a:avLst/>
          </a:prstGeom>
        </p:spPr>
      </p:pic>
      <p:pic>
        <p:nvPicPr>
          <p:cNvPr id="3078" name="Picture 6" descr="Image result for krog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3" y="3767654"/>
            <a:ext cx="2962930" cy="1481465"/>
          </a:xfrm>
          <a:prstGeom prst="rect">
            <a:avLst/>
          </a:prstGeom>
          <a:noFill/>
          <a:extLst>
            <a:ext uri="{909E8E84-426E-40DD-AFC4-6F175D3DCCD1}">
              <a14:hiddenFill xmlns:a14="http://schemas.microsoft.com/office/drawing/2010/main">
                <a:solidFill>
                  <a:srgbClr val="FFFFFF"/>
                </a:solidFill>
              </a14:hiddenFill>
            </a:ext>
          </a:extLst>
        </p:spPr>
      </p:pic>
      <p:sp>
        <p:nvSpPr>
          <p:cNvPr id="248" name="Google Shape;248;p26"/>
          <p:cNvSpPr txBox="1">
            <a:spLocks noGrp="1"/>
          </p:cNvSpPr>
          <p:nvPr>
            <p:ph type="title"/>
          </p:nvPr>
        </p:nvSpPr>
        <p:spPr>
          <a:xfrm>
            <a:off x="441871" y="345455"/>
            <a:ext cx="5440680" cy="5303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a:solidFill>
                  <a:schemeClr val="bg2"/>
                </a:solidFill>
                <a:latin typeface="Garamond" panose="02020404030301010803" pitchFamily="18" charset="0"/>
                <a:sym typeface="Cambria"/>
              </a:rPr>
              <a:t>Industry Overview</a:t>
            </a:r>
            <a:endParaRPr sz="2000" dirty="0">
              <a:solidFill>
                <a:schemeClr val="bg2"/>
              </a:solidFill>
              <a:latin typeface="Garamond" panose="02020404030301010803" pitchFamily="18" charset="0"/>
            </a:endParaRPr>
          </a:p>
        </p:txBody>
      </p:sp>
      <p:sp>
        <p:nvSpPr>
          <p:cNvPr id="249" name="Google Shape;249;p26"/>
          <p:cNvSpPr/>
          <p:nvPr/>
        </p:nvSpPr>
        <p:spPr>
          <a:xfrm>
            <a:off x="520648" y="1032821"/>
            <a:ext cx="3898901"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Key Drivers</a:t>
            </a:r>
            <a:endParaRPr sz="1050" b="1" dirty="0">
              <a:solidFill>
                <a:schemeClr val="bg2"/>
              </a:solidFill>
              <a:latin typeface="Cambria"/>
              <a:ea typeface="Cambria"/>
              <a:cs typeface="Cambria"/>
              <a:sym typeface="Cambria"/>
            </a:endParaRPr>
          </a:p>
        </p:txBody>
      </p:sp>
      <p:sp>
        <p:nvSpPr>
          <p:cNvPr id="250" name="Google Shape;250;p26"/>
          <p:cNvSpPr/>
          <p:nvPr/>
        </p:nvSpPr>
        <p:spPr>
          <a:xfrm>
            <a:off x="520699" y="3318581"/>
            <a:ext cx="8026401"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Competitors</a:t>
            </a:r>
            <a:endParaRPr sz="900" b="1" dirty="0">
              <a:solidFill>
                <a:schemeClr val="bg2"/>
              </a:solidFill>
              <a:latin typeface="Cambria"/>
              <a:ea typeface="Cambria"/>
              <a:cs typeface="Cambria"/>
              <a:sym typeface="Cambria"/>
            </a:endParaRPr>
          </a:p>
        </p:txBody>
      </p:sp>
      <p:sp>
        <p:nvSpPr>
          <p:cNvPr id="251" name="Google Shape;251;p26"/>
          <p:cNvSpPr/>
          <p:nvPr/>
        </p:nvSpPr>
        <p:spPr>
          <a:xfrm>
            <a:off x="4724400" y="1032821"/>
            <a:ext cx="38227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smtClean="0">
                <a:solidFill>
                  <a:schemeClr val="bg2"/>
                </a:solidFill>
                <a:latin typeface="Cambria"/>
                <a:ea typeface="Cambria"/>
                <a:cs typeface="Cambria"/>
                <a:sym typeface="Cambria"/>
              </a:rPr>
              <a:t>Industry Outlook</a:t>
            </a:r>
            <a:endParaRPr sz="900" b="1" dirty="0">
              <a:solidFill>
                <a:schemeClr val="bg2"/>
              </a:solidFill>
              <a:latin typeface="Cambria"/>
              <a:ea typeface="Cambria"/>
              <a:cs typeface="Cambria"/>
              <a:sym typeface="Cambria"/>
            </a:endParaRPr>
          </a:p>
        </p:txBody>
      </p:sp>
      <p:sp>
        <p:nvSpPr>
          <p:cNvPr id="252" name="Google Shape;252;p26"/>
          <p:cNvSpPr txBox="1"/>
          <p:nvPr/>
        </p:nvSpPr>
        <p:spPr>
          <a:xfrm>
            <a:off x="520648" y="1430805"/>
            <a:ext cx="3898800" cy="1837354"/>
          </a:xfrm>
          <a:prstGeom prst="rect">
            <a:avLst/>
          </a:prstGeom>
          <a:noFill/>
          <a:ln>
            <a:noFill/>
          </a:ln>
        </p:spPr>
        <p:txBody>
          <a:bodyPr spcFirstLastPara="1" wrap="square" lIns="0" tIns="0" rIns="0" bIns="0" anchor="t" anchorCtr="0">
            <a:noAutofit/>
          </a:bodyPr>
          <a:lstStyle/>
          <a:p>
            <a:pPr marL="247650" marR="0" lvl="0" indent="-171450" algn="l" rtl="0">
              <a:spcBef>
                <a:spcPts val="0"/>
              </a:spcBef>
              <a:spcAft>
                <a:spcPts val="0"/>
              </a:spcAft>
              <a:buClr>
                <a:schemeClr val="dk1"/>
              </a:buClr>
              <a:buSzPts val="1200"/>
              <a:buFont typeface="Arial" charset="0"/>
              <a:buChar char="•"/>
            </a:pPr>
            <a:r>
              <a:rPr lang="en-US" sz="1300" dirty="0">
                <a:solidFill>
                  <a:schemeClr val="dk1"/>
                </a:solidFill>
                <a:latin typeface="Garamond" panose="02020404030301010803" pitchFamily="18" charset="0"/>
                <a:ea typeface="Cambria"/>
                <a:cs typeface="Cambria"/>
                <a:sym typeface="Cambria"/>
              </a:rPr>
              <a:t>Level of consumer disposable income is a key component for industry performance. The target consumer profile is lower-middle class workers, many of whom are heavily affected by changes in unemployment rates, wage rates, and healthcare and housing costs among other economic factors</a:t>
            </a:r>
          </a:p>
          <a:p>
            <a:pPr marL="247650" marR="0" lvl="0" indent="-171450" algn="l" rtl="0">
              <a:spcBef>
                <a:spcPts val="0"/>
              </a:spcBef>
              <a:spcAft>
                <a:spcPts val="0"/>
              </a:spcAft>
              <a:buClr>
                <a:schemeClr val="dk1"/>
              </a:buClr>
              <a:buSzPts val="1200"/>
              <a:buFont typeface="Arial" charset="0"/>
              <a:buChar char="•"/>
            </a:pPr>
            <a:r>
              <a:rPr lang="en-US" sz="1300" dirty="0">
                <a:solidFill>
                  <a:schemeClr val="dk1"/>
                </a:solidFill>
                <a:latin typeface="Garamond" panose="02020404030301010803" pitchFamily="18" charset="0"/>
                <a:ea typeface="Cambria"/>
                <a:cs typeface="Cambria"/>
                <a:sym typeface="Cambria"/>
              </a:rPr>
              <a:t>E-commerce and international retailers provide fierce </a:t>
            </a:r>
            <a:r>
              <a:rPr lang="en-US" sz="1300" dirty="0" smtClean="0">
                <a:solidFill>
                  <a:schemeClr val="dk1"/>
                </a:solidFill>
                <a:latin typeface="Garamond" panose="02020404030301010803" pitchFamily="18" charset="0"/>
                <a:ea typeface="Cambria"/>
                <a:cs typeface="Cambria"/>
                <a:sym typeface="Cambria"/>
              </a:rPr>
              <a:t>incentive for innovation in cost</a:t>
            </a:r>
            <a:r>
              <a:rPr lang="en-US" sz="1300" dirty="0">
                <a:solidFill>
                  <a:schemeClr val="dk1"/>
                </a:solidFill>
                <a:latin typeface="Garamond" panose="02020404030301010803" pitchFamily="18" charset="0"/>
                <a:ea typeface="Cambria"/>
                <a:cs typeface="Cambria"/>
                <a:sym typeface="Cambria"/>
              </a:rPr>
              <a:t>, service, last-minute delivery, efficiency, and overall consumer experience</a:t>
            </a:r>
            <a:endParaRPr sz="1300" dirty="0">
              <a:solidFill>
                <a:schemeClr val="dk1"/>
              </a:solidFill>
              <a:latin typeface="Garamond" panose="02020404030301010803" pitchFamily="18" charset="0"/>
              <a:ea typeface="Cambria"/>
              <a:cs typeface="Cambria"/>
              <a:sym typeface="Cambria"/>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982" y="3767654"/>
            <a:ext cx="1620528" cy="140445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260" y="5316384"/>
            <a:ext cx="2262970" cy="110900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887" y="5253849"/>
            <a:ext cx="1327030" cy="1327030"/>
          </a:xfrm>
          <a:prstGeom prst="rect">
            <a:avLst/>
          </a:prstGeom>
        </p:spPr>
      </p:pic>
      <p:sp>
        <p:nvSpPr>
          <p:cNvPr id="25" name="Google Shape;252;p26"/>
          <p:cNvSpPr txBox="1"/>
          <p:nvPr/>
        </p:nvSpPr>
        <p:spPr>
          <a:xfrm>
            <a:off x="4648300" y="1430805"/>
            <a:ext cx="3898800" cy="1837354"/>
          </a:xfrm>
          <a:prstGeom prst="rect">
            <a:avLst/>
          </a:prstGeom>
          <a:noFill/>
          <a:ln>
            <a:noFill/>
          </a:ln>
        </p:spPr>
        <p:txBody>
          <a:bodyPr spcFirstLastPara="1" wrap="square" lIns="0" tIns="0" rIns="0" bIns="0" anchor="t" anchorCtr="0">
            <a:noAutofit/>
          </a:bodyPr>
          <a:lstStyle/>
          <a:p>
            <a:pPr marL="247650" marR="0" lvl="0" indent="-171450" algn="l" rtl="0">
              <a:spcBef>
                <a:spcPts val="0"/>
              </a:spcBef>
              <a:spcAft>
                <a:spcPts val="0"/>
              </a:spcAft>
              <a:buClr>
                <a:schemeClr val="dk1"/>
              </a:buClr>
              <a:buSzPts val="1200"/>
              <a:buFont typeface="Arial" charset="0"/>
              <a:buChar char="•"/>
            </a:pPr>
            <a:r>
              <a:rPr lang="en-US" sz="1300" dirty="0" smtClean="0">
                <a:solidFill>
                  <a:schemeClr val="tx1"/>
                </a:solidFill>
                <a:latin typeface="Garamond" panose="02020404030301010803" pitchFamily="18" charset="0"/>
                <a:ea typeface="Cambria"/>
                <a:cs typeface="Cambria"/>
                <a:sym typeface="Cambria"/>
              </a:rPr>
              <a:t>Fear of recession contributes to increased growth and profitability for discount retailers until 2021 when experts predict the recession to end</a:t>
            </a:r>
            <a:endParaRPr lang="en-US" sz="1300" dirty="0">
              <a:solidFill>
                <a:schemeClr val="tx1"/>
              </a:solidFill>
              <a:latin typeface="Garamond" panose="02020404030301010803" pitchFamily="18" charset="0"/>
              <a:ea typeface="Cambria"/>
              <a:cs typeface="Cambria"/>
              <a:sym typeface="Cambria"/>
            </a:endParaRPr>
          </a:p>
          <a:p>
            <a:pPr marL="247650" marR="0" lvl="0" indent="-171450" algn="l" rtl="0">
              <a:spcBef>
                <a:spcPts val="0"/>
              </a:spcBef>
              <a:spcAft>
                <a:spcPts val="0"/>
              </a:spcAft>
              <a:buClr>
                <a:schemeClr val="dk1"/>
              </a:buClr>
              <a:buSzPts val="1200"/>
              <a:buFont typeface="Arial" charset="0"/>
              <a:buChar char="•"/>
            </a:pPr>
            <a:r>
              <a:rPr lang="en-US" sz="1300" dirty="0">
                <a:solidFill>
                  <a:schemeClr val="tx1"/>
                </a:solidFill>
                <a:latin typeface="Garamond" panose="02020404030301010803" pitchFamily="18" charset="0"/>
                <a:ea typeface="Cambria"/>
                <a:cs typeface="Cambria"/>
                <a:sym typeface="Cambria"/>
              </a:rPr>
              <a:t>“Retail apocalypse” of 2017 and 2018 has ended, </a:t>
            </a:r>
            <a:r>
              <a:rPr lang="en-US" sz="1300" dirty="0" smtClean="0">
                <a:solidFill>
                  <a:schemeClr val="tx1"/>
                </a:solidFill>
                <a:latin typeface="Garamond" panose="02020404030301010803" pitchFamily="18" charset="0"/>
                <a:ea typeface="Cambria"/>
                <a:cs typeface="Cambria"/>
                <a:sym typeface="Cambria"/>
              </a:rPr>
              <a:t>the </a:t>
            </a:r>
            <a:r>
              <a:rPr lang="en-US" sz="1300" dirty="0">
                <a:solidFill>
                  <a:schemeClr val="tx1"/>
                </a:solidFill>
                <a:latin typeface="Garamond" panose="02020404030301010803" pitchFamily="18" charset="0"/>
                <a:ea typeface="Cambria"/>
                <a:cs typeface="Cambria"/>
                <a:sym typeface="Cambria"/>
              </a:rPr>
              <a:t>number of bankruptcies is predicted to </a:t>
            </a:r>
            <a:r>
              <a:rPr lang="en-US" sz="1300" dirty="0" smtClean="0">
                <a:solidFill>
                  <a:schemeClr val="tx1"/>
                </a:solidFill>
                <a:latin typeface="Garamond" panose="02020404030301010803" pitchFamily="18" charset="0"/>
                <a:ea typeface="Cambria"/>
                <a:cs typeface="Cambria"/>
                <a:sym typeface="Cambria"/>
              </a:rPr>
              <a:t>decrease in future years</a:t>
            </a:r>
            <a:endParaRPr lang="en-US" sz="1300" dirty="0">
              <a:solidFill>
                <a:schemeClr val="tx1"/>
              </a:solidFill>
              <a:latin typeface="Garamond" panose="02020404030301010803" pitchFamily="18" charset="0"/>
              <a:ea typeface="Cambria"/>
              <a:cs typeface="Cambria"/>
              <a:sym typeface="Cambria"/>
            </a:endParaRPr>
          </a:p>
          <a:p>
            <a:pPr marL="247650" marR="0" lvl="0" indent="-171450" algn="l" rtl="0">
              <a:spcBef>
                <a:spcPts val="0"/>
              </a:spcBef>
              <a:spcAft>
                <a:spcPts val="0"/>
              </a:spcAft>
              <a:buClr>
                <a:schemeClr val="dk1"/>
              </a:buClr>
              <a:buSzPts val="1200"/>
              <a:buFont typeface="Arial" charset="0"/>
              <a:buChar char="•"/>
            </a:pPr>
            <a:r>
              <a:rPr lang="en-US" sz="1300" dirty="0" smtClean="0">
                <a:solidFill>
                  <a:schemeClr val="tx1"/>
                </a:solidFill>
                <a:latin typeface="Garamond" panose="02020404030301010803" pitchFamily="18" charset="0"/>
                <a:ea typeface="Cambria"/>
                <a:cs typeface="Cambria"/>
                <a:sym typeface="Cambria"/>
              </a:rPr>
              <a:t>Private </a:t>
            </a:r>
            <a:r>
              <a:rPr lang="en-US" sz="1300" dirty="0">
                <a:solidFill>
                  <a:schemeClr val="tx1"/>
                </a:solidFill>
                <a:latin typeface="Garamond" panose="02020404030301010803" pitchFamily="18" charset="0"/>
                <a:ea typeface="Cambria"/>
                <a:cs typeface="Cambria"/>
                <a:sym typeface="Cambria"/>
              </a:rPr>
              <a:t>labels are predicted to grow in market share, increasing brand recognition and online visibility is key to profitability</a:t>
            </a:r>
            <a:endParaRPr sz="1300" dirty="0">
              <a:solidFill>
                <a:schemeClr val="tx1"/>
              </a:solidFill>
              <a:latin typeface="Garamond" panose="02020404030301010803" pitchFamily="18" charset="0"/>
              <a:ea typeface="Cambria"/>
              <a:cs typeface="Cambria"/>
              <a:sym typeface="Cambri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441872" y="431423"/>
            <a:ext cx="7789863" cy="4260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smtClean="0">
                <a:solidFill>
                  <a:schemeClr val="bg2"/>
                </a:solidFill>
                <a:latin typeface="Garamond" panose="02020404030301010803" pitchFamily="18" charset="0"/>
                <a:sym typeface="Cambria"/>
              </a:rPr>
              <a:t>Risks and Mitigants</a:t>
            </a:r>
            <a:endParaRPr sz="2000" b="1" i="0" u="none" strike="noStrike" cap="none" dirty="0">
              <a:solidFill>
                <a:schemeClr val="bg2"/>
              </a:solidFill>
              <a:latin typeface="Garamond" panose="02020404030301010803" pitchFamily="18" charset="0"/>
              <a:sym typeface="Cambria"/>
            </a:endParaRPr>
          </a:p>
        </p:txBody>
      </p:sp>
      <p:sp>
        <p:nvSpPr>
          <p:cNvPr id="265" name="Google Shape;265;p27"/>
          <p:cNvSpPr/>
          <p:nvPr/>
        </p:nvSpPr>
        <p:spPr>
          <a:xfrm>
            <a:off x="441872" y="1026048"/>
            <a:ext cx="3893645" cy="306123"/>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dirty="0" smtClean="0">
                <a:solidFill>
                  <a:schemeClr val="bg2"/>
                </a:solidFill>
                <a:latin typeface="Garamond" panose="02020404030301010803" pitchFamily="18" charset="0"/>
                <a:ea typeface="Cambria"/>
                <a:cs typeface="Cambria"/>
                <a:sym typeface="Cambria"/>
              </a:rPr>
              <a:t>Risks</a:t>
            </a:r>
            <a:endParaRPr sz="1400" b="1" dirty="0">
              <a:solidFill>
                <a:schemeClr val="bg2"/>
              </a:solidFill>
              <a:latin typeface="Garamond" panose="02020404030301010803" pitchFamily="18" charset="0"/>
              <a:ea typeface="Cambria"/>
              <a:cs typeface="Cambria"/>
              <a:sym typeface="Cambria"/>
            </a:endParaRPr>
          </a:p>
        </p:txBody>
      </p:sp>
      <p:sp>
        <p:nvSpPr>
          <p:cNvPr id="2" name="TextBox 1"/>
          <p:cNvSpPr txBox="1"/>
          <p:nvPr/>
        </p:nvSpPr>
        <p:spPr>
          <a:xfrm>
            <a:off x="441872" y="1496944"/>
            <a:ext cx="3893645" cy="4616648"/>
          </a:xfrm>
          <a:prstGeom prst="rect">
            <a:avLst/>
          </a:prstGeom>
          <a:noFill/>
        </p:spPr>
        <p:txBody>
          <a:bodyPr wrap="square" rtlCol="0">
            <a:spAutoFit/>
          </a:bodyPr>
          <a:lstStyle/>
          <a:p>
            <a:pPr marL="171450" indent="-171450">
              <a:buFont typeface="Arial" panose="020B0604020202020204" pitchFamily="34" charset="0"/>
              <a:buChar char="•"/>
            </a:pPr>
            <a:r>
              <a:rPr lang="en-US" b="1" dirty="0">
                <a:solidFill>
                  <a:schemeClr val="bg2"/>
                </a:solidFill>
                <a:latin typeface="Garamond" panose="02020404030301010803" pitchFamily="18" charset="0"/>
                <a:ea typeface="Cambria"/>
                <a:cs typeface="Cambria"/>
                <a:sym typeface="Cambria"/>
              </a:rPr>
              <a:t>Low Income Class </a:t>
            </a:r>
            <a:r>
              <a:rPr lang="en-US" b="1" dirty="0" smtClean="0">
                <a:solidFill>
                  <a:schemeClr val="bg2"/>
                </a:solidFill>
                <a:latin typeface="Garamond" panose="02020404030301010803" pitchFamily="18" charset="0"/>
                <a:ea typeface="Cambria"/>
                <a:cs typeface="Cambria"/>
                <a:sym typeface="Cambria"/>
              </a:rPr>
              <a:t>Shopping: </a:t>
            </a:r>
            <a:r>
              <a:rPr lang="en-US" dirty="0">
                <a:latin typeface="Garamond" panose="02020404030301010803" pitchFamily="18" charset="0"/>
                <a:ea typeface="Cambria" panose="02040503050406030204" pitchFamily="18" charset="0"/>
              </a:rPr>
              <a:t>I</a:t>
            </a:r>
            <a:r>
              <a:rPr lang="en-US" dirty="0" smtClean="0">
                <a:latin typeface="Garamond" panose="02020404030301010803" pitchFamily="18" charset="0"/>
                <a:ea typeface="Cambria" panose="02040503050406030204" pitchFamily="18" charset="0"/>
              </a:rPr>
              <a:t>nability </a:t>
            </a:r>
            <a:r>
              <a:rPr lang="en-US" dirty="0">
                <a:latin typeface="Garamond" panose="02020404030301010803" pitchFamily="18" charset="0"/>
                <a:ea typeface="Cambria" panose="02040503050406030204" pitchFamily="18" charset="0"/>
              </a:rPr>
              <a:t>to </a:t>
            </a:r>
            <a:r>
              <a:rPr lang="en-US" dirty="0" smtClean="0">
                <a:latin typeface="Garamond" panose="02020404030301010803" pitchFamily="18" charset="0"/>
                <a:ea typeface="Cambria" panose="02040503050406030204" pitchFamily="18" charset="0"/>
              </a:rPr>
              <a:t>increase prices due </a:t>
            </a:r>
            <a:r>
              <a:rPr lang="en-US" dirty="0">
                <a:latin typeface="Garamond" panose="02020404030301010803" pitchFamily="18" charset="0"/>
                <a:ea typeface="Cambria" panose="02040503050406030204" pitchFamily="18" charset="0"/>
              </a:rPr>
              <a:t>to the pressures on personal incomes. Dollar General relies on low income customers and </a:t>
            </a:r>
            <a:r>
              <a:rPr lang="en-US" dirty="0" smtClean="0">
                <a:latin typeface="Garamond" panose="02020404030301010803" pitchFamily="18" charset="0"/>
                <a:ea typeface="Cambria" panose="02040503050406030204" pitchFamily="18" charset="0"/>
              </a:rPr>
              <a:t>communities </a:t>
            </a:r>
            <a:r>
              <a:rPr lang="en-US" dirty="0">
                <a:latin typeface="Garamond" panose="02020404030301010803" pitchFamily="18" charset="0"/>
                <a:ea typeface="Cambria" panose="02040503050406030204" pitchFamily="18" charset="0"/>
              </a:rPr>
              <a:t>to generate </a:t>
            </a:r>
            <a:r>
              <a:rPr lang="en-US" dirty="0" smtClean="0">
                <a:latin typeface="Garamond" panose="02020404030301010803" pitchFamily="18" charset="0"/>
                <a:ea typeface="Cambria" panose="02040503050406030204" pitchFamily="18" charset="0"/>
              </a:rPr>
              <a:t>revenue</a:t>
            </a:r>
          </a:p>
          <a:p>
            <a:pPr marL="171450" indent="-171450">
              <a:buFont typeface="Arial" panose="020B0604020202020204" pitchFamily="34" charset="0"/>
              <a:buChar char="•"/>
            </a:pPr>
            <a:endParaRPr lang="en-US" dirty="0" smtClean="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dirty="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dirty="0">
              <a:latin typeface="Garamond" panose="02020404030301010803" pitchFamily="18" charset="0"/>
              <a:ea typeface="Cambria" panose="02040503050406030204" pitchFamily="18" charset="0"/>
            </a:endParaRPr>
          </a:p>
          <a:p>
            <a:endParaRPr lang="en-US" dirty="0" smtClean="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r>
              <a:rPr lang="en-US" b="1" dirty="0" smtClean="0">
                <a:solidFill>
                  <a:schemeClr val="bg2"/>
                </a:solidFill>
                <a:latin typeface="Garamond" panose="02020404030301010803" pitchFamily="18" charset="0"/>
                <a:ea typeface="Cambria" panose="02040503050406030204" pitchFamily="18" charset="0"/>
              </a:rPr>
              <a:t>Competition: </a:t>
            </a:r>
            <a:r>
              <a:rPr lang="en-US" dirty="0">
                <a:solidFill>
                  <a:schemeClr val="bg2"/>
                </a:solidFill>
                <a:latin typeface="Garamond" panose="02020404030301010803" pitchFamily="18" charset="0"/>
                <a:ea typeface="Cambria" panose="02040503050406030204" pitchFamily="18" charset="0"/>
              </a:rPr>
              <a:t>O</a:t>
            </a:r>
            <a:r>
              <a:rPr lang="en-US" dirty="0" smtClean="0">
                <a:solidFill>
                  <a:schemeClr val="bg2"/>
                </a:solidFill>
                <a:latin typeface="Garamond" panose="02020404030301010803" pitchFamily="18" charset="0"/>
                <a:ea typeface="Cambria" panose="02040503050406030204" pitchFamily="18" charset="0"/>
              </a:rPr>
              <a:t>versaturation of market as competitors seek to expand store base. The competitive landscape is fierce, including smaller, more nimble companies as well as larger multinational chains with significantly more resources. The environment increases the risk of needing to lower prices and contract margins in order to maintain market share</a:t>
            </a:r>
            <a:endParaRPr lang="en-US" b="1" dirty="0" smtClean="0">
              <a:solidFill>
                <a:schemeClr val="bg2"/>
              </a:solidFill>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b="1" dirty="0">
              <a:solidFill>
                <a:schemeClr val="bg2"/>
              </a:solidFill>
              <a:latin typeface="Garamond" panose="02020404030301010803" pitchFamily="18" charset="0"/>
              <a:ea typeface="Cambria" panose="02040503050406030204" pitchFamily="18" charset="0"/>
            </a:endParaRPr>
          </a:p>
          <a:p>
            <a:endParaRPr lang="en-US" b="1" dirty="0" smtClean="0">
              <a:solidFill>
                <a:schemeClr val="bg2"/>
              </a:solidFill>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r>
              <a:rPr lang="en-US" b="1" dirty="0" smtClean="0">
                <a:solidFill>
                  <a:schemeClr val="bg2"/>
                </a:solidFill>
                <a:latin typeface="Garamond" panose="02020404030301010803" pitchFamily="18" charset="0"/>
                <a:ea typeface="Cambria" panose="02040503050406030204" pitchFamily="18" charset="0"/>
              </a:rPr>
              <a:t>China: </a:t>
            </a:r>
            <a:r>
              <a:rPr lang="en-US" dirty="0" smtClean="0">
                <a:solidFill>
                  <a:schemeClr val="bg2"/>
                </a:solidFill>
                <a:latin typeface="Garamond" panose="02020404030301010803" pitchFamily="18" charset="0"/>
                <a:ea typeface="Cambria" panose="02040503050406030204" pitchFamily="18" charset="0"/>
              </a:rPr>
              <a:t>Dollar General has a s</a:t>
            </a:r>
            <a:r>
              <a:rPr lang="en-US" dirty="0" smtClean="0">
                <a:solidFill>
                  <a:schemeClr val="bg2"/>
                </a:solidFill>
                <a:latin typeface="Garamond" panose="02020404030301010803" pitchFamily="18" charset="0"/>
                <a:ea typeface="Cambria" panose="02040503050406030204" pitchFamily="18" charset="0"/>
              </a:rPr>
              <a:t>upply chain r</a:t>
            </a:r>
            <a:r>
              <a:rPr lang="en-US" dirty="0" smtClean="0">
                <a:solidFill>
                  <a:schemeClr val="bg2"/>
                </a:solidFill>
                <a:latin typeface="Garamond" panose="02020404030301010803" pitchFamily="18" charset="0"/>
                <a:ea typeface="Cambria" panose="02040503050406030204" pitchFamily="18" charset="0"/>
              </a:rPr>
              <a:t>eliance on sourcing from China and is subject to uncertainty over the US-China trade war</a:t>
            </a:r>
            <a:endParaRPr lang="en-US" b="1" dirty="0">
              <a:solidFill>
                <a:schemeClr val="bg2"/>
              </a:solidFill>
              <a:latin typeface="Garamond" panose="02020404030301010803" pitchFamily="18" charset="0"/>
              <a:ea typeface="Cambria" panose="02040503050406030204" pitchFamily="18" charset="0"/>
            </a:endParaRPr>
          </a:p>
        </p:txBody>
      </p:sp>
      <p:sp>
        <p:nvSpPr>
          <p:cNvPr id="4" name="TextBox 3"/>
          <p:cNvSpPr txBox="1"/>
          <p:nvPr/>
        </p:nvSpPr>
        <p:spPr>
          <a:xfrm>
            <a:off x="4772134" y="1496944"/>
            <a:ext cx="3893646" cy="5232202"/>
          </a:xfrm>
          <a:prstGeom prst="rect">
            <a:avLst/>
          </a:prstGeom>
          <a:noFill/>
        </p:spPr>
        <p:txBody>
          <a:bodyPr wrap="square" rtlCol="0">
            <a:spAutoFit/>
          </a:bodyPr>
          <a:lstStyle/>
          <a:p>
            <a:pPr marL="171450" indent="-171450">
              <a:buFont typeface="Arial" panose="020B0604020202020204" pitchFamily="34" charset="0"/>
              <a:buChar char="•"/>
            </a:pPr>
            <a:r>
              <a:rPr lang="en-US" dirty="0" smtClean="0">
                <a:latin typeface="Garamond" panose="02020404030301010803" pitchFamily="18" charset="0"/>
                <a:ea typeface="Cambria" panose="02040503050406030204" pitchFamily="18" charset="0"/>
              </a:rPr>
              <a:t>Dollar General continues to gain market share because convenience of location means there are increases in number of customer visits. Carrying more private label products also allows Dollar General to cut prices against competitors like Walmart. Additionally, Dollar General has increased discounts to incentivize consumers</a:t>
            </a:r>
          </a:p>
          <a:p>
            <a:pPr marL="171450" indent="-171450">
              <a:buFont typeface="Arial" panose="020B0604020202020204" pitchFamily="34" charset="0"/>
              <a:buChar char="•"/>
            </a:pPr>
            <a:endParaRPr lang="en-US" dirty="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r>
              <a:rPr lang="en-US" dirty="0" smtClean="0">
                <a:latin typeface="Garamond" panose="02020404030301010803" pitchFamily="18" charset="0"/>
                <a:ea typeface="Cambria" panose="02040503050406030204" pitchFamily="18" charset="0"/>
              </a:rPr>
              <a:t>Dollar General is better positioned than its competitors: Dollar Tree is still working to fully integrate Family Dollar, has taken a $2.7b write-down and will shut down up to 390 Family Dollar stores. Additionally, while other competitors target solely lower or middle class consumers, Dollar General targets both segments</a:t>
            </a:r>
          </a:p>
          <a:p>
            <a:pPr marL="171450" indent="-171450">
              <a:buFont typeface="Arial" panose="020B0604020202020204" pitchFamily="34" charset="0"/>
              <a:buChar char="•"/>
            </a:pPr>
            <a:endParaRPr lang="en-US" dirty="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dirty="0" smtClean="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dirty="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r>
              <a:rPr lang="en-US" dirty="0" smtClean="0">
                <a:latin typeface="Garamond" panose="02020404030301010803" pitchFamily="18" charset="0"/>
                <a:ea typeface="Cambria" panose="02040503050406030204" pitchFamily="18" charset="0"/>
              </a:rPr>
              <a:t>Dollar General is steadily reducing reliance on China by incorporating more US suppliers in their supply chain. Any effects from the US-China trade war are not unique to Dollar General and will also influence other competitors in the industry</a:t>
            </a:r>
            <a:endParaRPr lang="en-US" dirty="0">
              <a:latin typeface="Garamond" panose="02020404030301010803" pitchFamily="18" charset="0"/>
              <a:ea typeface="Cambria" panose="02040503050406030204" pitchFamily="18" charset="0"/>
            </a:endParaRPr>
          </a:p>
          <a:p>
            <a:pPr marL="171450" indent="-171450">
              <a:buFont typeface="Arial" panose="020B0604020202020204" pitchFamily="34" charset="0"/>
              <a:buChar char="•"/>
            </a:pPr>
            <a:endParaRPr lang="en-US" sz="1200" dirty="0">
              <a:latin typeface="Garamond" panose="02020404030301010803" pitchFamily="18" charset="0"/>
              <a:ea typeface="Cambria" panose="02040503050406030204" pitchFamily="18" charset="0"/>
            </a:endParaRPr>
          </a:p>
        </p:txBody>
      </p:sp>
      <p:sp>
        <p:nvSpPr>
          <p:cNvPr id="9" name="Google Shape;265;p27"/>
          <p:cNvSpPr/>
          <p:nvPr/>
        </p:nvSpPr>
        <p:spPr>
          <a:xfrm>
            <a:off x="4772135" y="1026048"/>
            <a:ext cx="3893645" cy="306123"/>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dirty="0" smtClean="0">
                <a:solidFill>
                  <a:schemeClr val="bg2"/>
                </a:solidFill>
                <a:latin typeface="Garamond" panose="02020404030301010803" pitchFamily="18" charset="0"/>
                <a:ea typeface="Cambria"/>
                <a:cs typeface="Cambria"/>
                <a:sym typeface="Cambria"/>
              </a:rPr>
              <a:t>Mitigants</a:t>
            </a:r>
            <a:endParaRPr sz="1400" b="1" dirty="0">
              <a:solidFill>
                <a:schemeClr val="bg2"/>
              </a:solidFill>
              <a:latin typeface="Garamond" panose="02020404030301010803" pitchFamily="18" charset="0"/>
              <a:ea typeface="Cambria"/>
              <a:cs typeface="Cambria"/>
              <a:sym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465520" y="424922"/>
            <a:ext cx="7789863" cy="4260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smtClean="0">
                <a:solidFill>
                  <a:schemeClr val="bg2"/>
                </a:solidFill>
                <a:latin typeface="Garamond" panose="02020404030301010803" pitchFamily="18" charset="0"/>
                <a:sym typeface="Cambria"/>
              </a:rPr>
              <a:t>Public </a:t>
            </a:r>
            <a:r>
              <a:rPr lang="en-US" sz="2000" b="1" i="0" u="none" strike="noStrike" cap="none" dirty="0" err="1" smtClean="0">
                <a:solidFill>
                  <a:schemeClr val="bg2"/>
                </a:solidFill>
                <a:latin typeface="Garamond" panose="02020404030301010803" pitchFamily="18" charset="0"/>
                <a:sym typeface="Cambria"/>
              </a:rPr>
              <a:t>Comparables</a:t>
            </a:r>
            <a:endParaRPr sz="2000" b="1" i="0" u="none" strike="noStrike" cap="none" dirty="0">
              <a:solidFill>
                <a:schemeClr val="bg2"/>
              </a:solidFill>
              <a:latin typeface="Garamond" panose="02020404030301010803" pitchFamily="18" charset="0"/>
              <a:sym typeface="Cambria"/>
            </a:endParaRPr>
          </a:p>
        </p:txBody>
      </p:sp>
      <p:sp>
        <p:nvSpPr>
          <p:cNvPr id="278" name="Google Shape;278;p2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114300" marR="0" lvl="0" indent="-114300" algn="l" rtl="0">
              <a:lnSpc>
                <a:spcPct val="100000"/>
              </a:lnSpc>
              <a:spcBef>
                <a:spcPts val="0"/>
              </a:spcBef>
              <a:spcAft>
                <a:spcPts val="0"/>
              </a:spcAft>
              <a:buClr>
                <a:schemeClr val="accent2"/>
              </a:buClr>
              <a:buSzPts val="1400"/>
              <a:buFont typeface="Noto Sans Symbols"/>
              <a:buNone/>
            </a:pPr>
            <a:r>
              <a:rPr lang="en-US" sz="1400" b="1" i="1" u="none" strike="noStrike" cap="none" dirty="0">
                <a:solidFill>
                  <a:schemeClr val="accent2"/>
                </a:solidFill>
                <a:latin typeface="Garamond" panose="02020404030301010803" pitchFamily="18" charset="0"/>
                <a:sym typeface="Cambria"/>
              </a:rPr>
              <a:t>A brief look into the firm’s main comparable companies</a:t>
            </a:r>
            <a:endParaRPr sz="1400" b="1" i="1" u="none" strike="noStrike" cap="none" dirty="0">
              <a:solidFill>
                <a:schemeClr val="accent2"/>
              </a:solidFill>
              <a:latin typeface="Garamond" panose="02020404030301010803" pitchFamily="18" charset="0"/>
              <a:sym typeface="Cambria"/>
            </a:endParaRPr>
          </a:p>
        </p:txBody>
      </p:sp>
      <p:sp>
        <p:nvSpPr>
          <p:cNvPr id="279" name="Google Shape;279;p28"/>
          <p:cNvSpPr/>
          <p:nvPr/>
        </p:nvSpPr>
        <p:spPr>
          <a:xfrm>
            <a:off x="255409" y="1381422"/>
            <a:ext cx="8583791" cy="285156"/>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dirty="0">
                <a:solidFill>
                  <a:schemeClr val="bg2"/>
                </a:solidFill>
                <a:latin typeface="Garamond" panose="02020404030301010803" pitchFamily="18" charset="0"/>
                <a:ea typeface="Cambria"/>
                <a:cs typeface="Cambria"/>
                <a:sym typeface="Cambria"/>
              </a:rPr>
              <a:t>Comparable Companies</a:t>
            </a:r>
            <a:endParaRPr sz="1200" dirty="0">
              <a:solidFill>
                <a:schemeClr val="bg2"/>
              </a:solidFill>
              <a:latin typeface="Garamond" panose="02020404030301010803"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19344758"/>
              </p:ext>
            </p:extLst>
          </p:nvPr>
        </p:nvGraphicFramePr>
        <p:xfrm>
          <a:off x="255409" y="1938736"/>
          <a:ext cx="8633183" cy="2254970"/>
        </p:xfrm>
        <a:graphic>
          <a:graphicData uri="http://schemas.openxmlformats.org/presentationml/2006/ole">
            <mc:AlternateContent xmlns:mc="http://schemas.openxmlformats.org/markup-compatibility/2006">
              <mc:Choice xmlns:v="urn:schemas-microsoft-com:vml" Requires="v">
                <p:oleObj spid="_x0000_s3090" name="Worksheet" r:id="rId4" imgW="9334647" imgH="2438400" progId="Excel.Sheet.8">
                  <p:embed/>
                </p:oleObj>
              </mc:Choice>
              <mc:Fallback>
                <p:oleObj name="Worksheet" r:id="rId4" imgW="9334647" imgH="2438400" progId="Excel.Sheet.8">
                  <p:embed/>
                  <p:pic>
                    <p:nvPicPr>
                      <p:cNvPr id="0" name=""/>
                      <p:cNvPicPr/>
                      <p:nvPr/>
                    </p:nvPicPr>
                    <p:blipFill>
                      <a:blip r:embed="rId5"/>
                      <a:stretch>
                        <a:fillRect/>
                      </a:stretch>
                    </p:blipFill>
                    <p:spPr>
                      <a:xfrm>
                        <a:off x="255409" y="1938736"/>
                        <a:ext cx="8633183" cy="225497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55390483"/>
              </p:ext>
            </p:extLst>
          </p:nvPr>
        </p:nvGraphicFramePr>
        <p:xfrm>
          <a:off x="255409" y="4572001"/>
          <a:ext cx="8633183" cy="1053192"/>
        </p:xfrm>
        <a:graphic>
          <a:graphicData uri="http://schemas.openxmlformats.org/presentationml/2006/ole">
            <mc:AlternateContent xmlns:mc="http://schemas.openxmlformats.org/markup-compatibility/2006">
              <mc:Choice xmlns:v="urn:schemas-microsoft-com:vml" Requires="v">
                <p:oleObj spid="_x0000_s3091" name="Worksheet" r:id="rId6" imgW="8924756" imgH="1028700" progId="Excel.Sheet.8">
                  <p:embed/>
                </p:oleObj>
              </mc:Choice>
              <mc:Fallback>
                <p:oleObj name="Worksheet" r:id="rId6" imgW="8924756" imgH="1028700" progId="Excel.Sheet.8">
                  <p:embed/>
                  <p:pic>
                    <p:nvPicPr>
                      <p:cNvPr id="0" name=""/>
                      <p:cNvPicPr/>
                      <p:nvPr/>
                    </p:nvPicPr>
                    <p:blipFill>
                      <a:blip r:embed="rId7"/>
                      <a:stretch>
                        <a:fillRect/>
                      </a:stretch>
                    </p:blipFill>
                    <p:spPr>
                      <a:xfrm>
                        <a:off x="255409" y="4572001"/>
                        <a:ext cx="8633183" cy="105319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8196" name="Picture 4" descr="Image result for kroger harris teeter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864" y="3253887"/>
            <a:ext cx="1124584" cy="618521"/>
          </a:xfrm>
          <a:prstGeom prst="rect">
            <a:avLst/>
          </a:prstGeom>
          <a:noFill/>
          <a:extLst>
            <a:ext uri="{909E8E84-426E-40DD-AFC4-6F175D3DCCD1}">
              <a14:hiddenFill xmlns:a14="http://schemas.microsoft.com/office/drawing/2010/main">
                <a:solidFill>
                  <a:srgbClr val="FFFFFF"/>
                </a:solidFill>
              </a14:hiddenFill>
            </a:ext>
          </a:extLst>
        </p:spPr>
      </p:pic>
      <p:sp>
        <p:nvSpPr>
          <p:cNvPr id="285" name="Google Shape;285;p29"/>
          <p:cNvSpPr txBox="1">
            <a:spLocks noGrp="1"/>
          </p:cNvSpPr>
          <p:nvPr>
            <p:ph type="title"/>
          </p:nvPr>
        </p:nvSpPr>
        <p:spPr>
          <a:xfrm>
            <a:off x="449755" y="446012"/>
            <a:ext cx="7789863" cy="42602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a:solidFill>
                  <a:schemeClr val="bg2"/>
                </a:solidFill>
                <a:latin typeface="Garamond" panose="02020404030301010803" pitchFamily="18" charset="0"/>
                <a:sym typeface="Cambria"/>
              </a:rPr>
              <a:t>Precedent </a:t>
            </a:r>
            <a:r>
              <a:rPr lang="en-US" sz="2000" b="1" i="0" u="none" strike="noStrike" cap="none" dirty="0" smtClean="0">
                <a:solidFill>
                  <a:schemeClr val="bg2"/>
                </a:solidFill>
                <a:latin typeface="Garamond" panose="02020404030301010803" pitchFamily="18" charset="0"/>
                <a:sym typeface="Cambria"/>
              </a:rPr>
              <a:t>Transactions</a:t>
            </a:r>
            <a:endParaRPr sz="2000" b="1" i="0" u="none" strike="noStrike" cap="none" dirty="0">
              <a:solidFill>
                <a:schemeClr val="bg2"/>
              </a:solidFill>
              <a:latin typeface="Garamond" panose="02020404030301010803" pitchFamily="18" charset="0"/>
              <a:sym typeface="Cambria"/>
            </a:endParaRPr>
          </a:p>
        </p:txBody>
      </p:sp>
      <p:sp>
        <p:nvSpPr>
          <p:cNvPr id="286" name="Google Shape;286;p29"/>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114300" marR="0" lvl="0" indent="-114300" algn="l" rtl="0">
              <a:lnSpc>
                <a:spcPct val="100000"/>
              </a:lnSpc>
              <a:spcBef>
                <a:spcPts val="0"/>
              </a:spcBef>
              <a:spcAft>
                <a:spcPts val="0"/>
              </a:spcAft>
              <a:buClr>
                <a:schemeClr val="accent2"/>
              </a:buClr>
              <a:buSzPts val="1400"/>
              <a:buFont typeface="Noto Sans Symbols"/>
              <a:buNone/>
            </a:pPr>
            <a:r>
              <a:rPr lang="en-US" sz="1400" b="1" i="1" u="none" strike="noStrike" cap="none" dirty="0">
                <a:solidFill>
                  <a:schemeClr val="accent2"/>
                </a:solidFill>
                <a:latin typeface="Garamond" panose="02020404030301010803" pitchFamily="18" charset="0"/>
                <a:sym typeface="Cambria"/>
              </a:rPr>
              <a:t>Most Applicable Precedents </a:t>
            </a:r>
            <a:endParaRPr sz="1400" b="1" i="1" u="none" strike="noStrike" cap="none" dirty="0">
              <a:solidFill>
                <a:schemeClr val="accent2"/>
              </a:solidFill>
              <a:latin typeface="Garamond" panose="02020404030301010803" pitchFamily="18" charset="0"/>
              <a:sym typeface="Cambria"/>
            </a:endParaRPr>
          </a:p>
        </p:txBody>
      </p:sp>
      <p:sp>
        <p:nvSpPr>
          <p:cNvPr id="287" name="Google Shape;287;p29"/>
          <p:cNvSpPr/>
          <p:nvPr/>
        </p:nvSpPr>
        <p:spPr>
          <a:xfrm>
            <a:off x="4795271" y="1389743"/>
            <a:ext cx="3515292"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Garamond" panose="02020404030301010803" pitchFamily="18" charset="0"/>
                <a:ea typeface="Cambria"/>
                <a:cs typeface="Cambria"/>
                <a:sym typeface="Cambria"/>
              </a:rPr>
              <a:t>Kroger/Harris Teeter</a:t>
            </a:r>
            <a:endParaRPr dirty="0">
              <a:solidFill>
                <a:schemeClr val="bg2"/>
              </a:solidFill>
              <a:latin typeface="Garamond" panose="02020404030301010803" pitchFamily="18" charset="0"/>
            </a:endParaRPr>
          </a:p>
        </p:txBody>
      </p:sp>
      <p:sp>
        <p:nvSpPr>
          <p:cNvPr id="288" name="Google Shape;288;p29"/>
          <p:cNvSpPr/>
          <p:nvPr/>
        </p:nvSpPr>
        <p:spPr>
          <a:xfrm>
            <a:off x="516897" y="3818051"/>
            <a:ext cx="3515292" cy="265176"/>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smtClean="0">
                <a:solidFill>
                  <a:schemeClr val="bg2"/>
                </a:solidFill>
                <a:latin typeface="Garamond" panose="02020404030301010803" pitchFamily="18" charset="0"/>
              </a:rPr>
              <a:t>Ares/99 Cent</a:t>
            </a:r>
            <a:endParaRPr sz="1050" b="1" dirty="0">
              <a:solidFill>
                <a:schemeClr val="bg2"/>
              </a:solidFill>
              <a:latin typeface="Garamond" panose="02020404030301010803" pitchFamily="18" charset="0"/>
            </a:endParaRPr>
          </a:p>
        </p:txBody>
      </p:sp>
      <p:sp>
        <p:nvSpPr>
          <p:cNvPr id="289" name="Google Shape;289;p29"/>
          <p:cNvSpPr/>
          <p:nvPr/>
        </p:nvSpPr>
        <p:spPr>
          <a:xfrm>
            <a:off x="516897" y="1409387"/>
            <a:ext cx="3515292" cy="285156"/>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Garamond" panose="02020404030301010803" pitchFamily="18" charset="0"/>
                <a:sym typeface="Cambria"/>
              </a:rPr>
              <a:t>Dollar Tree/Family Dollar</a:t>
            </a:r>
          </a:p>
        </p:txBody>
      </p:sp>
      <p:sp>
        <p:nvSpPr>
          <p:cNvPr id="291" name="Google Shape;291;p29"/>
          <p:cNvSpPr/>
          <p:nvPr/>
        </p:nvSpPr>
        <p:spPr>
          <a:xfrm>
            <a:off x="521200" y="1802325"/>
            <a:ext cx="3515400" cy="1425300"/>
          </a:xfrm>
          <a:prstGeom prst="rect">
            <a:avLst/>
          </a:prstGeom>
          <a:noFill/>
          <a:ln>
            <a:noFill/>
          </a:ln>
        </p:spPr>
        <p:txBody>
          <a:bodyPr spcFirstLastPara="1" wrap="square" lIns="0" tIns="0" rIns="0" bIns="0" anchor="t" anchorCtr="0">
            <a:noAutofit/>
          </a:bodyPr>
          <a:lstStyle/>
          <a:p>
            <a:pPr marL="171450" marR="0" lvl="0" indent="-171450" algn="l" rtl="0">
              <a:lnSpc>
                <a:spcPct val="150000"/>
              </a:lnSpc>
              <a:spcBef>
                <a:spcPts val="0"/>
              </a:spcBef>
              <a:spcAft>
                <a:spcPts val="0"/>
              </a:spcAft>
              <a:buFont typeface="Arial" panose="020B0604020202020204" pitchFamily="34" charset="0"/>
              <a:buChar char="•"/>
            </a:pPr>
            <a:r>
              <a:rPr lang="en-US" sz="1100" dirty="0">
                <a:latin typeface="Garamond" panose="02020404030301010803" pitchFamily="18" charset="0"/>
                <a:ea typeface="Cambria"/>
                <a:cs typeface="Cambria"/>
                <a:sym typeface="Cambria"/>
              </a:rPr>
              <a:t>Dollar Tree’s acquisition of Family Dollar made them one of the leading discount retailers back in 2014</a:t>
            </a:r>
          </a:p>
          <a:p>
            <a:pPr marL="171450" marR="0" lvl="0" indent="-171450" algn="l" rtl="0">
              <a:lnSpc>
                <a:spcPct val="150000"/>
              </a:lnSpc>
              <a:spcBef>
                <a:spcPts val="0"/>
              </a:spcBef>
              <a:spcAft>
                <a:spcPts val="0"/>
              </a:spcAft>
              <a:buFont typeface="Arial" panose="020B0604020202020204" pitchFamily="34" charset="0"/>
              <a:buChar char="•"/>
            </a:pPr>
            <a:r>
              <a:rPr lang="en-US" sz="1100" dirty="0">
                <a:latin typeface="Garamond" panose="02020404030301010803" pitchFamily="18" charset="0"/>
                <a:ea typeface="Cambria"/>
                <a:cs typeface="Cambria"/>
                <a:sym typeface="Cambria"/>
              </a:rPr>
              <a:t>Great synergies between the companies because of similarities in business </a:t>
            </a:r>
            <a:r>
              <a:rPr lang="en-US" sz="1100" dirty="0" smtClean="0">
                <a:latin typeface="Garamond" panose="02020404030301010803" pitchFamily="18" charset="0"/>
                <a:ea typeface="Cambria"/>
                <a:cs typeface="Cambria"/>
                <a:sym typeface="Cambria"/>
              </a:rPr>
              <a:t>models</a:t>
            </a:r>
            <a:endParaRPr lang="en-US" sz="1100" dirty="0">
              <a:latin typeface="Garamond" panose="02020404030301010803" pitchFamily="18" charset="0"/>
              <a:ea typeface="Cambria"/>
              <a:cs typeface="Cambria"/>
              <a:sym typeface="Cambria"/>
            </a:endParaRPr>
          </a:p>
          <a:p>
            <a:pPr marL="171450" marR="0" lvl="0" indent="-171450" algn="l" rtl="0">
              <a:lnSpc>
                <a:spcPct val="150000"/>
              </a:lnSpc>
              <a:spcBef>
                <a:spcPts val="0"/>
              </a:spcBef>
              <a:spcAft>
                <a:spcPts val="0"/>
              </a:spcAft>
              <a:buFont typeface="Arial" panose="020B0604020202020204" pitchFamily="34" charset="0"/>
              <a:buChar char="•"/>
            </a:pPr>
            <a:r>
              <a:rPr lang="en-US" sz="1100" dirty="0">
                <a:latin typeface="Garamond" panose="02020404030301010803" pitchFamily="18" charset="0"/>
                <a:ea typeface="Cambria"/>
                <a:cs typeface="Cambria"/>
                <a:sym typeface="Cambria"/>
              </a:rPr>
              <a:t>Allowed them to target a much broader range of customers</a:t>
            </a:r>
          </a:p>
          <a:p>
            <a:pPr marL="171450" marR="0" lvl="0" indent="-171450" algn="l" rtl="0">
              <a:lnSpc>
                <a:spcPct val="150000"/>
              </a:lnSpc>
              <a:spcBef>
                <a:spcPts val="0"/>
              </a:spcBef>
              <a:spcAft>
                <a:spcPts val="0"/>
              </a:spcAft>
              <a:buFont typeface="Arial" panose="020B0604020202020204" pitchFamily="34" charset="0"/>
              <a:buChar char="•"/>
            </a:pPr>
            <a:endParaRPr lang="en-US" sz="1100" dirty="0">
              <a:latin typeface="Garamond" panose="02020404030301010803" pitchFamily="18" charset="0"/>
              <a:ea typeface="Cambria"/>
              <a:cs typeface="Cambria"/>
              <a:sym typeface="Cambria"/>
            </a:endParaRPr>
          </a:p>
        </p:txBody>
      </p:sp>
      <p:sp>
        <p:nvSpPr>
          <p:cNvPr id="292" name="Google Shape;292;p29"/>
          <p:cNvSpPr/>
          <p:nvPr/>
        </p:nvSpPr>
        <p:spPr>
          <a:xfrm>
            <a:off x="4795275" y="1802325"/>
            <a:ext cx="3515400" cy="1596000"/>
          </a:xfrm>
          <a:prstGeom prst="rect">
            <a:avLst/>
          </a:prstGeom>
          <a:noFill/>
          <a:ln>
            <a:noFill/>
          </a:ln>
        </p:spPr>
        <p:txBody>
          <a:bodyPr spcFirstLastPara="1" wrap="square" lIns="0" tIns="0" rIns="0" bIns="0" anchor="t" anchorCtr="0">
            <a:noAutofit/>
          </a:bodyPr>
          <a:lstStyle/>
          <a:p>
            <a:pPr marL="336550" marR="0" lvl="0" indent="-171450" algn="l" rtl="0">
              <a:lnSpc>
                <a:spcPct val="150000"/>
              </a:lnSpc>
              <a:spcBef>
                <a:spcPts val="0"/>
              </a:spcBef>
              <a:spcAft>
                <a:spcPts val="0"/>
              </a:spcAft>
              <a:buSzPts val="1000"/>
              <a:buFont typeface="Arial" panose="020B0604020202020204" pitchFamily="34" charset="0"/>
              <a:buChar char="•"/>
            </a:pPr>
            <a:r>
              <a:rPr lang="en-US" sz="1100" dirty="0">
                <a:latin typeface="Garamond" panose="02020404030301010803" pitchFamily="18" charset="0"/>
                <a:ea typeface="Cambria"/>
                <a:cs typeface="Cambria"/>
                <a:sym typeface="Cambria"/>
              </a:rPr>
              <a:t>Harris Teeter has stores in affluent vacation destinations, university communities, and markets where populations are growing faster than the U.S. </a:t>
            </a:r>
            <a:r>
              <a:rPr lang="en-US" sz="1100" dirty="0" smtClean="0">
                <a:latin typeface="Garamond" panose="02020404030301010803" pitchFamily="18" charset="0"/>
                <a:ea typeface="Cambria"/>
                <a:cs typeface="Cambria"/>
                <a:sym typeface="Cambria"/>
              </a:rPr>
              <a:t>average</a:t>
            </a:r>
            <a:endParaRPr lang="en-US" sz="1100" dirty="0">
              <a:latin typeface="Garamond" panose="02020404030301010803" pitchFamily="18" charset="0"/>
              <a:ea typeface="Cambria"/>
              <a:cs typeface="Cambria"/>
              <a:sym typeface="Cambria"/>
            </a:endParaRPr>
          </a:p>
          <a:p>
            <a:pPr marL="336550" marR="0" lvl="0" indent="-171450" algn="l" rtl="0">
              <a:lnSpc>
                <a:spcPct val="150000"/>
              </a:lnSpc>
              <a:spcBef>
                <a:spcPts val="0"/>
              </a:spcBef>
              <a:spcAft>
                <a:spcPts val="0"/>
              </a:spcAft>
              <a:buSzPts val="1000"/>
              <a:buFont typeface="Arial" panose="020B0604020202020204" pitchFamily="34" charset="0"/>
              <a:buChar char="•"/>
            </a:pPr>
            <a:r>
              <a:rPr lang="en-US" sz="1100" dirty="0">
                <a:latin typeface="Garamond" panose="02020404030301010803" pitchFamily="18" charset="0"/>
                <a:ea typeface="Cambria"/>
                <a:cs typeface="Cambria"/>
                <a:sym typeface="Cambria"/>
              </a:rPr>
              <a:t>Helped Kroger in its battle for market share against Walmart and more specifically, their direct competitor, Publix, its chief rival rival in the Southeast</a:t>
            </a:r>
          </a:p>
        </p:txBody>
      </p:sp>
      <p:sp>
        <p:nvSpPr>
          <p:cNvPr id="294" name="Google Shape;294;p29"/>
          <p:cNvSpPr/>
          <p:nvPr/>
        </p:nvSpPr>
        <p:spPr>
          <a:xfrm>
            <a:off x="4795271" y="3832780"/>
            <a:ext cx="35154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smtClean="0">
                <a:solidFill>
                  <a:schemeClr val="bg2"/>
                </a:solidFill>
                <a:latin typeface="Garamond" panose="02020404030301010803" pitchFamily="18" charset="0"/>
                <a:ea typeface="Cambria"/>
                <a:cs typeface="Cambria"/>
                <a:sym typeface="Cambria"/>
              </a:rPr>
              <a:t>United Natural Food/</a:t>
            </a:r>
            <a:r>
              <a:rPr lang="en-US" sz="1050" b="1" dirty="0" err="1" smtClean="0">
                <a:solidFill>
                  <a:schemeClr val="bg2"/>
                </a:solidFill>
                <a:latin typeface="Garamond" panose="02020404030301010803" pitchFamily="18" charset="0"/>
                <a:ea typeface="Cambria"/>
                <a:cs typeface="Cambria"/>
                <a:sym typeface="Cambria"/>
              </a:rPr>
              <a:t>SuperValu</a:t>
            </a:r>
            <a:endParaRPr sz="1050" b="1" dirty="0">
              <a:solidFill>
                <a:schemeClr val="bg2"/>
              </a:solidFill>
              <a:latin typeface="Garamond" panose="02020404030301010803" pitchFamily="18" charset="0"/>
              <a:ea typeface="Cambria"/>
              <a:cs typeface="Cambria"/>
              <a:sym typeface="Cambria"/>
            </a:endParaRPr>
          </a:p>
        </p:txBody>
      </p:sp>
      <p:sp>
        <p:nvSpPr>
          <p:cNvPr id="4" name="TextBox 3">
            <a:extLst>
              <a:ext uri="{FF2B5EF4-FFF2-40B4-BE49-F238E27FC236}">
                <a16:creationId xmlns:a16="http://schemas.microsoft.com/office/drawing/2014/main" id="{99EF6DB7-3749-9B41-97DB-C6120F989C5E}"/>
              </a:ext>
            </a:extLst>
          </p:cNvPr>
          <p:cNvSpPr txBox="1"/>
          <p:nvPr/>
        </p:nvSpPr>
        <p:spPr>
          <a:xfrm>
            <a:off x="3092521" y="1921267"/>
            <a:ext cx="184731" cy="307777"/>
          </a:xfrm>
          <a:prstGeom prst="rect">
            <a:avLst/>
          </a:prstGeom>
          <a:noFill/>
        </p:spPr>
        <p:txBody>
          <a:bodyPr wrap="none" rtlCol="0">
            <a:spAutoFit/>
          </a:bodyPr>
          <a:lstStyle/>
          <a:p>
            <a:endParaRPr lang="en-US" dirty="0"/>
          </a:p>
        </p:txBody>
      </p:sp>
      <p:pic>
        <p:nvPicPr>
          <p:cNvPr id="8194" name="Picture 2" descr="Image result for dollar tree and family dollar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7" y="3095172"/>
            <a:ext cx="1165018" cy="606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1208" y="4291904"/>
            <a:ext cx="3510981" cy="13619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100" dirty="0" smtClean="0">
                <a:latin typeface="Garamond" panose="02020404030301010803" pitchFamily="18" charset="0"/>
              </a:rPr>
              <a:t>Ares Private Equity Group seeks to acquire middle market companies with strong business franchises</a:t>
            </a:r>
          </a:p>
          <a:p>
            <a:pPr marL="285750" indent="-285750">
              <a:lnSpc>
                <a:spcPct val="150000"/>
              </a:lnSpc>
              <a:buFont typeface="Arial" panose="020B0604020202020204" pitchFamily="34" charset="0"/>
              <a:buChar char="•"/>
            </a:pPr>
            <a:r>
              <a:rPr lang="en-US" sz="1100" dirty="0" smtClean="0">
                <a:latin typeface="Garamond" panose="02020404030301010803" pitchFamily="18" charset="0"/>
              </a:rPr>
              <a:t>Acquired 99 Cents Only due to its quality value and attractive merchandise, seeks to utilize its capital to serve as a catalyst for 99 Cents </a:t>
            </a:r>
            <a:r>
              <a:rPr lang="en-US" sz="1100" dirty="0" err="1" smtClean="0">
                <a:latin typeface="Garamond" panose="02020404030301010803" pitchFamily="18" charset="0"/>
              </a:rPr>
              <a:t>Only’s</a:t>
            </a:r>
            <a:r>
              <a:rPr lang="en-US" sz="1100" dirty="0" smtClean="0">
                <a:latin typeface="Garamond" panose="02020404030301010803" pitchFamily="18" charset="0"/>
              </a:rPr>
              <a:t> growth</a:t>
            </a:r>
            <a:endParaRPr lang="en-US" sz="1100" dirty="0">
              <a:latin typeface="Garamond" panose="02020404030301010803" pitchFamily="18" charset="0"/>
            </a:endParaRPr>
          </a:p>
        </p:txBody>
      </p:sp>
      <p:sp>
        <p:nvSpPr>
          <p:cNvPr id="5" name="TextBox 4"/>
          <p:cNvSpPr txBox="1"/>
          <p:nvPr/>
        </p:nvSpPr>
        <p:spPr>
          <a:xfrm>
            <a:off x="4937760" y="4338208"/>
            <a:ext cx="3372803" cy="178510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dirty="0" smtClean="0">
                <a:latin typeface="Garamond" panose="02020404030301010803" pitchFamily="18" charset="0"/>
              </a:rPr>
              <a:t>United Natural Foods sees opportunities for growth through the acquisition of Supervalu, allowing for larger scale, more diverse business</a:t>
            </a:r>
          </a:p>
          <a:p>
            <a:pPr marL="171450" indent="-171450">
              <a:lnSpc>
                <a:spcPct val="150000"/>
              </a:lnSpc>
              <a:buFont typeface="Arial" panose="020B0604020202020204" pitchFamily="34" charset="0"/>
              <a:buChar char="•"/>
            </a:pPr>
            <a:r>
              <a:rPr lang="en-US" sz="1100" dirty="0" smtClean="0">
                <a:latin typeface="Garamond" panose="02020404030301010803" pitchFamily="18" charset="0"/>
              </a:rPr>
              <a:t>The acquisition diversifies customer base, enables cross-selling opportunities, delivers significant synergies, and accelerates growth</a:t>
            </a:r>
          </a:p>
          <a:p>
            <a:pPr marL="171450" indent="-171450">
              <a:buFont typeface="Arial" panose="020B0604020202020204" pitchFamily="34" charset="0"/>
              <a:buChar char="•"/>
            </a:pPr>
            <a:endParaRPr lang="en-US" sz="1100" dirty="0">
              <a:latin typeface="Garamond" panose="02020404030301010803" pitchFamily="18" charset="0"/>
            </a:endParaRPr>
          </a:p>
        </p:txBody>
      </p:sp>
      <p:pic>
        <p:nvPicPr>
          <p:cNvPr id="7" name="Picture 6"/>
          <p:cNvPicPr>
            <a:picLocks noChangeAspect="1"/>
          </p:cNvPicPr>
          <p:nvPr/>
        </p:nvPicPr>
        <p:blipFill>
          <a:blip r:embed="rId5"/>
          <a:stretch>
            <a:fillRect/>
          </a:stretch>
        </p:blipFill>
        <p:spPr>
          <a:xfrm>
            <a:off x="5095646" y="6020342"/>
            <a:ext cx="1165817" cy="607196"/>
          </a:xfrm>
          <a:prstGeom prst="rect">
            <a:avLst/>
          </a:prstGeom>
        </p:spPr>
      </p:pic>
      <p:pic>
        <p:nvPicPr>
          <p:cNvPr id="9" name="Picture 8"/>
          <p:cNvPicPr>
            <a:picLocks noChangeAspect="1"/>
          </p:cNvPicPr>
          <p:nvPr/>
        </p:nvPicPr>
        <p:blipFill>
          <a:blip r:embed="rId6"/>
          <a:stretch>
            <a:fillRect/>
          </a:stretch>
        </p:blipFill>
        <p:spPr>
          <a:xfrm>
            <a:off x="1644216" y="6093703"/>
            <a:ext cx="657255" cy="365142"/>
          </a:xfrm>
          <a:prstGeom prst="rect">
            <a:avLst/>
          </a:prstGeom>
        </p:spPr>
      </p:pic>
      <p:pic>
        <p:nvPicPr>
          <p:cNvPr id="10" name="Picture 9"/>
          <p:cNvPicPr>
            <a:picLocks noChangeAspect="1"/>
          </p:cNvPicPr>
          <p:nvPr/>
        </p:nvPicPr>
        <p:blipFill>
          <a:blip r:embed="rId7"/>
          <a:stretch>
            <a:fillRect/>
          </a:stretch>
        </p:blipFill>
        <p:spPr>
          <a:xfrm>
            <a:off x="516897" y="6004111"/>
            <a:ext cx="1088652" cy="5443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438265" y="307427"/>
            <a:ext cx="4080600" cy="530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4165"/>
              </a:buClr>
              <a:buSzPts val="1500"/>
              <a:buFont typeface="Cambria"/>
              <a:buNone/>
            </a:pPr>
            <a:r>
              <a:rPr lang="en-US" sz="2000" b="1" i="0" u="none" strike="noStrike" cap="none" dirty="0">
                <a:solidFill>
                  <a:schemeClr val="bg2"/>
                </a:solidFill>
                <a:latin typeface="Garamond" panose="02020404030301010803" pitchFamily="18" charset="0"/>
                <a:sym typeface="Cambria"/>
              </a:rPr>
              <a:t>Revenue Build</a:t>
            </a:r>
            <a:endParaRPr sz="2000" b="1" i="0" u="none" strike="noStrike" cap="none" dirty="0">
              <a:solidFill>
                <a:schemeClr val="bg2"/>
              </a:solidFill>
              <a:latin typeface="Garamond" panose="02020404030301010803" pitchFamily="18" charset="0"/>
              <a:sym typeface="Cambria"/>
            </a:endParaRPr>
          </a:p>
        </p:txBody>
      </p:sp>
      <p:sp>
        <p:nvSpPr>
          <p:cNvPr id="306" name="Google Shape;306;p30"/>
          <p:cNvSpPr/>
          <p:nvPr/>
        </p:nvSpPr>
        <p:spPr>
          <a:xfrm>
            <a:off x="390525" y="1266475"/>
            <a:ext cx="26907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i="0" u="none" strike="noStrike" cap="none" dirty="0">
                <a:solidFill>
                  <a:schemeClr val="bg2"/>
                </a:solidFill>
                <a:latin typeface="Cambria"/>
                <a:ea typeface="Cambria"/>
                <a:cs typeface="Cambria"/>
                <a:sym typeface="Cambria"/>
              </a:rPr>
              <a:t>Store </a:t>
            </a:r>
            <a:r>
              <a:rPr lang="en-US" sz="1050" b="1" dirty="0">
                <a:solidFill>
                  <a:schemeClr val="bg2"/>
                </a:solidFill>
                <a:latin typeface="Cambria"/>
                <a:ea typeface="Cambria"/>
                <a:cs typeface="Cambria"/>
                <a:sym typeface="Cambria"/>
              </a:rPr>
              <a:t>G</a:t>
            </a:r>
            <a:r>
              <a:rPr lang="en-US" sz="1050" b="1" i="0" u="none" strike="noStrike" cap="none" dirty="0">
                <a:solidFill>
                  <a:schemeClr val="bg2"/>
                </a:solidFill>
                <a:latin typeface="Cambria"/>
                <a:ea typeface="Cambria"/>
                <a:cs typeface="Cambria"/>
                <a:sym typeface="Cambria"/>
              </a:rPr>
              <a:t>rowth</a:t>
            </a:r>
            <a:endParaRPr sz="1050" b="1" i="0" u="none" strike="noStrike" cap="none" dirty="0">
              <a:solidFill>
                <a:schemeClr val="bg2"/>
              </a:solidFill>
              <a:latin typeface="Cambria"/>
              <a:ea typeface="Cambria"/>
              <a:cs typeface="Cambria"/>
              <a:sym typeface="Cambria"/>
            </a:endParaRPr>
          </a:p>
        </p:txBody>
      </p:sp>
      <p:sp>
        <p:nvSpPr>
          <p:cNvPr id="307" name="Google Shape;307;p30"/>
          <p:cNvSpPr/>
          <p:nvPr/>
        </p:nvSpPr>
        <p:spPr>
          <a:xfrm>
            <a:off x="390525" y="3019075"/>
            <a:ext cx="83763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i="0" u="none" strike="noStrike" cap="none" dirty="0">
                <a:solidFill>
                  <a:schemeClr val="bg2"/>
                </a:solidFill>
                <a:latin typeface="Cambria"/>
                <a:ea typeface="Cambria"/>
                <a:cs typeface="Cambria"/>
                <a:sym typeface="Cambria"/>
              </a:rPr>
              <a:t>Revenue Build</a:t>
            </a:r>
            <a:endParaRPr sz="900" b="1" i="0" u="none" strike="noStrike" cap="none" dirty="0">
              <a:solidFill>
                <a:schemeClr val="bg2"/>
              </a:solidFill>
              <a:latin typeface="Cambria"/>
              <a:ea typeface="Cambria"/>
              <a:cs typeface="Cambria"/>
              <a:sym typeface="Cambria"/>
            </a:endParaRPr>
          </a:p>
        </p:txBody>
      </p:sp>
      <p:sp>
        <p:nvSpPr>
          <p:cNvPr id="308" name="Google Shape;308;p30"/>
          <p:cNvSpPr/>
          <p:nvPr/>
        </p:nvSpPr>
        <p:spPr>
          <a:xfrm>
            <a:off x="3169775" y="1266475"/>
            <a:ext cx="28284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i="0" u="none" strike="noStrike" cap="none" dirty="0">
                <a:solidFill>
                  <a:schemeClr val="bg2"/>
                </a:solidFill>
                <a:latin typeface="Cambria"/>
                <a:ea typeface="Cambria"/>
                <a:cs typeface="Cambria"/>
                <a:sym typeface="Cambria"/>
              </a:rPr>
              <a:t>Method for Store Growth</a:t>
            </a:r>
            <a:endParaRPr sz="900" b="1" i="0" u="none" strike="noStrike" cap="none" dirty="0">
              <a:solidFill>
                <a:schemeClr val="bg2"/>
              </a:solidFill>
              <a:latin typeface="Cambria"/>
              <a:ea typeface="Cambria"/>
              <a:cs typeface="Cambria"/>
              <a:sym typeface="Cambria"/>
            </a:endParaRPr>
          </a:p>
        </p:txBody>
      </p:sp>
      <p:sp>
        <p:nvSpPr>
          <p:cNvPr id="309" name="Google Shape;309;p30"/>
          <p:cNvSpPr txBox="1"/>
          <p:nvPr/>
        </p:nvSpPr>
        <p:spPr>
          <a:xfrm>
            <a:off x="428625" y="1655938"/>
            <a:ext cx="2614500" cy="923400"/>
          </a:xfrm>
          <a:prstGeom prst="rect">
            <a:avLst/>
          </a:prstGeom>
          <a:noFill/>
          <a:ln>
            <a:noFill/>
          </a:ln>
        </p:spPr>
        <p:txBody>
          <a:bodyPr spcFirstLastPara="1" wrap="square" lIns="0" tIns="0" rIns="0" bIns="0" anchor="t" anchorCtr="0">
            <a:noAutofit/>
          </a:bodyPr>
          <a:lstStyle/>
          <a:p>
            <a:pPr marL="171450" marR="0" lvl="0" indent="-171450" algn="l" rtl="0">
              <a:lnSpc>
                <a:spcPct val="100000"/>
              </a:lnSpc>
              <a:spcBef>
                <a:spcPts val="0"/>
              </a:spcBef>
              <a:spcAft>
                <a:spcPts val="0"/>
              </a:spcAft>
              <a:buClr>
                <a:srgbClr val="000000"/>
              </a:buClr>
              <a:buSzPts val="1200"/>
              <a:buFont typeface="Cambria"/>
              <a:buChar char="•"/>
            </a:pPr>
            <a:r>
              <a:rPr lang="en-US" dirty="0">
                <a:latin typeface="Garamond" panose="02020404030301010803" pitchFamily="18" charset="0"/>
                <a:ea typeface="Cambria"/>
                <a:cs typeface="Cambria"/>
                <a:sym typeface="Cambria"/>
              </a:rPr>
              <a:t>Estimated revenue growth/year based on analyst estimates, and Fiscal 3</a:t>
            </a:r>
            <a:r>
              <a:rPr lang="en-US" baseline="30000" dirty="0">
                <a:latin typeface="Garamond" panose="02020404030301010803" pitchFamily="18" charset="0"/>
                <a:ea typeface="Cambria"/>
                <a:cs typeface="Cambria"/>
                <a:sym typeface="Cambria"/>
              </a:rPr>
              <a:t>rd</a:t>
            </a:r>
            <a:r>
              <a:rPr lang="en-US" dirty="0">
                <a:latin typeface="Garamond" panose="02020404030301010803" pitchFamily="18" charset="0"/>
                <a:ea typeface="Cambria"/>
                <a:cs typeface="Cambria"/>
                <a:sym typeface="Cambria"/>
              </a:rPr>
              <a:t> quarter earnings call citing store growth as the main revenue driver. “Prioritize New Store Expansion” – Todd J. </a:t>
            </a:r>
            <a:r>
              <a:rPr lang="en-US" dirty="0" err="1">
                <a:latin typeface="Garamond" panose="02020404030301010803" pitchFamily="18" charset="0"/>
                <a:ea typeface="Cambria"/>
                <a:cs typeface="Cambria"/>
                <a:sym typeface="Cambria"/>
              </a:rPr>
              <a:t>Vasos</a:t>
            </a:r>
            <a:r>
              <a:rPr lang="en-US" dirty="0">
                <a:latin typeface="Garamond" panose="02020404030301010803" pitchFamily="18" charset="0"/>
                <a:ea typeface="Cambria"/>
                <a:cs typeface="Cambria"/>
                <a:sym typeface="Cambria"/>
              </a:rPr>
              <a:t>.</a:t>
            </a:r>
            <a:endParaRPr dirty="0">
              <a:latin typeface="Garamond" panose="02020404030301010803" pitchFamily="18" charset="0"/>
              <a:ea typeface="Cambria"/>
              <a:cs typeface="Cambria"/>
              <a:sym typeface="Cambria"/>
            </a:endParaRPr>
          </a:p>
        </p:txBody>
      </p:sp>
      <p:sp>
        <p:nvSpPr>
          <p:cNvPr id="310" name="Google Shape;310;p30"/>
          <p:cNvSpPr txBox="1"/>
          <p:nvPr/>
        </p:nvSpPr>
        <p:spPr>
          <a:xfrm>
            <a:off x="3169775" y="1651725"/>
            <a:ext cx="2828400" cy="1292700"/>
          </a:xfrm>
          <a:prstGeom prst="rect">
            <a:avLst/>
          </a:prstGeom>
          <a:noFill/>
          <a:ln>
            <a:noFill/>
          </a:ln>
        </p:spPr>
        <p:txBody>
          <a:bodyPr spcFirstLastPara="1" wrap="square" lIns="0" tIns="0" rIns="0" bIns="0" anchor="t" anchorCtr="0">
            <a:noAutofit/>
          </a:bodyPr>
          <a:lstStyle/>
          <a:p>
            <a:pPr marL="171450" marR="0" lvl="0" indent="-171450" algn="l" rtl="0">
              <a:lnSpc>
                <a:spcPct val="100000"/>
              </a:lnSpc>
              <a:spcBef>
                <a:spcPts val="0"/>
              </a:spcBef>
              <a:spcAft>
                <a:spcPts val="0"/>
              </a:spcAft>
              <a:buClr>
                <a:srgbClr val="000000"/>
              </a:buClr>
              <a:buSzPts val="1200"/>
              <a:buFont typeface="Cambria"/>
              <a:buChar char="•"/>
            </a:pPr>
            <a:r>
              <a:rPr lang="en-US" dirty="0">
                <a:latin typeface="Garamond" panose="02020404030301010803" pitchFamily="18" charset="0"/>
                <a:ea typeface="Cambria"/>
                <a:cs typeface="Cambria"/>
                <a:sym typeface="Cambria"/>
              </a:rPr>
              <a:t>Dollar General has been consistently opening stores over the past years and have released future store openings.</a:t>
            </a:r>
            <a:endParaRPr dirty="0">
              <a:latin typeface="Garamond" panose="02020404030301010803" pitchFamily="18" charset="0"/>
              <a:ea typeface="Cambria"/>
              <a:cs typeface="Cambria"/>
              <a:sym typeface="Cambria"/>
            </a:endParaRPr>
          </a:p>
          <a:p>
            <a:pPr marL="628530" marR="0" lvl="1" indent="-95250" algn="l" rtl="0">
              <a:spcBef>
                <a:spcPts val="0"/>
              </a:spcBef>
              <a:spcAft>
                <a:spcPts val="0"/>
              </a:spcAft>
              <a:buClr>
                <a:schemeClr val="dk1"/>
              </a:buClr>
              <a:buSzPts val="1200"/>
              <a:buFont typeface="Arial"/>
              <a:buNone/>
            </a:pPr>
            <a:endParaRPr sz="1200" i="0" u="none" strike="noStrike" cap="none" dirty="0">
              <a:solidFill>
                <a:srgbClr val="000000"/>
              </a:solidFill>
              <a:latin typeface="Cambria"/>
              <a:ea typeface="Cambria"/>
              <a:cs typeface="Cambria"/>
              <a:sym typeface="Cambria"/>
            </a:endParaRPr>
          </a:p>
          <a:p>
            <a:pPr marL="171450" marR="0" lvl="0" indent="-95250" algn="l" rtl="0">
              <a:spcBef>
                <a:spcPts val="0"/>
              </a:spcBef>
              <a:spcAft>
                <a:spcPts val="0"/>
              </a:spcAft>
              <a:buClr>
                <a:schemeClr val="dk1"/>
              </a:buClr>
              <a:buSzPts val="1200"/>
              <a:buFont typeface="Arial"/>
              <a:buNone/>
            </a:pPr>
            <a:endParaRPr sz="1200" i="0" u="none" strike="noStrike" cap="none" dirty="0">
              <a:solidFill>
                <a:srgbClr val="000000"/>
              </a:solidFill>
              <a:latin typeface="Cambria"/>
              <a:ea typeface="Cambria"/>
              <a:cs typeface="Cambria"/>
              <a:sym typeface="Cambria"/>
            </a:endParaRPr>
          </a:p>
        </p:txBody>
      </p:sp>
      <p:sp>
        <p:nvSpPr>
          <p:cNvPr id="311" name="Google Shape;311;p30"/>
          <p:cNvSpPr/>
          <p:nvPr/>
        </p:nvSpPr>
        <p:spPr>
          <a:xfrm>
            <a:off x="6076250" y="1266475"/>
            <a:ext cx="2690700" cy="3048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50" b="1" dirty="0">
                <a:solidFill>
                  <a:schemeClr val="bg2"/>
                </a:solidFill>
                <a:latin typeface="Cambria"/>
                <a:ea typeface="Cambria"/>
                <a:cs typeface="Cambria"/>
                <a:sym typeface="Cambria"/>
              </a:rPr>
              <a:t>Method for Sales Growth</a:t>
            </a:r>
            <a:endParaRPr sz="900" b="1" i="0" u="none" strike="noStrike" cap="none" dirty="0">
              <a:solidFill>
                <a:schemeClr val="bg2"/>
              </a:solidFill>
              <a:latin typeface="Cambria"/>
              <a:ea typeface="Cambria"/>
              <a:cs typeface="Cambria"/>
              <a:sym typeface="Cambria"/>
            </a:endParaRPr>
          </a:p>
        </p:txBody>
      </p:sp>
      <p:sp>
        <p:nvSpPr>
          <p:cNvPr id="312" name="Google Shape;312;p30"/>
          <p:cNvSpPr txBox="1"/>
          <p:nvPr/>
        </p:nvSpPr>
        <p:spPr>
          <a:xfrm>
            <a:off x="6124825" y="1651725"/>
            <a:ext cx="2614500" cy="1292700"/>
          </a:xfrm>
          <a:prstGeom prst="rect">
            <a:avLst/>
          </a:prstGeom>
          <a:noFill/>
          <a:ln>
            <a:noFill/>
          </a:ln>
        </p:spPr>
        <p:txBody>
          <a:bodyPr spcFirstLastPara="1" wrap="square" lIns="0" tIns="0" rIns="0" bIns="0" anchor="t" anchorCtr="0">
            <a:noAutofit/>
          </a:bodyPr>
          <a:lstStyle/>
          <a:p>
            <a:pPr marL="171450" marR="0" lvl="0" indent="-171450" algn="l" rtl="0">
              <a:lnSpc>
                <a:spcPct val="100000"/>
              </a:lnSpc>
              <a:spcBef>
                <a:spcPts val="0"/>
              </a:spcBef>
              <a:spcAft>
                <a:spcPts val="0"/>
              </a:spcAft>
              <a:buClr>
                <a:srgbClr val="000000"/>
              </a:buClr>
              <a:buSzPts val="1200"/>
              <a:buFont typeface="Cambria"/>
              <a:buChar char="•"/>
            </a:pPr>
            <a:r>
              <a:rPr lang="en-US" dirty="0">
                <a:latin typeface="Garamond" panose="02020404030301010803" pitchFamily="18" charset="0"/>
                <a:ea typeface="Cambria"/>
                <a:cs typeface="Cambria"/>
                <a:sym typeface="Cambria"/>
              </a:rPr>
              <a:t>Calculated Selling square ft. over sales per square foot for each historical year. Estimated a 1:2 correlation </a:t>
            </a:r>
            <a:r>
              <a:rPr lang="en-US" dirty="0" smtClean="0">
                <a:latin typeface="Garamond" panose="02020404030301010803" pitchFamily="18" charset="0"/>
                <a:ea typeface="Cambria"/>
                <a:cs typeface="Cambria"/>
                <a:sym typeface="Cambria"/>
              </a:rPr>
              <a:t>between selling square feet growth and proportion</a:t>
            </a:r>
            <a:endParaRPr sz="1200" b="0" i="0" u="none" strike="noStrike" cap="none" dirty="0">
              <a:solidFill>
                <a:srgbClr val="000000"/>
              </a:solidFill>
              <a:latin typeface="Cambria"/>
              <a:ea typeface="Cambria"/>
              <a:cs typeface="Cambria"/>
              <a:sym typeface="Cambria"/>
            </a:endParaRPr>
          </a:p>
          <a:p>
            <a:pPr marL="171450" marR="0" lvl="0" indent="-95250" algn="l" rtl="0">
              <a:spcBef>
                <a:spcPts val="0"/>
              </a:spcBef>
              <a:spcAft>
                <a:spcPts val="0"/>
              </a:spcAft>
              <a:buClr>
                <a:schemeClr val="dk1"/>
              </a:buClr>
              <a:buSzPts val="1200"/>
              <a:buFont typeface="Arial"/>
              <a:buNone/>
            </a:pPr>
            <a:endParaRPr sz="1200" b="0" i="0" u="none" strike="noStrike" cap="none" dirty="0">
              <a:solidFill>
                <a:srgbClr val="000000"/>
              </a:solidFill>
              <a:latin typeface="Cambria"/>
              <a:ea typeface="Cambria"/>
              <a:cs typeface="Cambria"/>
              <a:sym typeface="Cambria"/>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64606881"/>
              </p:ext>
            </p:extLst>
          </p:nvPr>
        </p:nvGraphicFramePr>
        <p:xfrm>
          <a:off x="438264" y="3548468"/>
          <a:ext cx="8328685" cy="2305572"/>
        </p:xfrm>
        <a:graphic>
          <a:graphicData uri="http://schemas.openxmlformats.org/presentationml/2006/ole">
            <mc:AlternateContent xmlns:mc="http://schemas.openxmlformats.org/markup-compatibility/2006">
              <mc:Choice xmlns:v="urn:schemas-microsoft-com:vml" Requires="v">
                <p:oleObj spid="_x0000_s4099" name="Worksheet" r:id="rId4" imgW="10867944" imgH="3009900" progId="Excel.Sheet.8">
                  <p:embed/>
                </p:oleObj>
              </mc:Choice>
              <mc:Fallback>
                <p:oleObj name="Worksheet" r:id="rId4" imgW="10867944" imgH="3009900" progId="Excel.Sheet.8">
                  <p:embed/>
                  <p:pic>
                    <p:nvPicPr>
                      <p:cNvPr id="0" name=""/>
                      <p:cNvPicPr/>
                      <p:nvPr/>
                    </p:nvPicPr>
                    <p:blipFill>
                      <a:blip r:embed="rId5"/>
                      <a:stretch>
                        <a:fillRect/>
                      </a:stretch>
                    </p:blipFill>
                    <p:spPr>
                      <a:xfrm>
                        <a:off x="438264" y="3548468"/>
                        <a:ext cx="8328685" cy="230557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4">
      <a:dk1>
        <a:srgbClr val="000000"/>
      </a:dk1>
      <a:lt1>
        <a:srgbClr val="FFFFFF"/>
      </a:lt1>
      <a:dk2>
        <a:srgbClr val="48484A"/>
      </a:dk2>
      <a:lt2>
        <a:srgbClr val="FFDC3C"/>
      </a:lt2>
      <a:accent1>
        <a:srgbClr val="FFDC3C"/>
      </a:accent1>
      <a:accent2>
        <a:srgbClr val="4D4D4D"/>
      </a:accent2>
      <a:accent3>
        <a:srgbClr val="9A9B9C"/>
      </a:accent3>
      <a:accent4>
        <a:srgbClr val="FBF2B3"/>
      </a:accent4>
      <a:accent5>
        <a:srgbClr val="008566"/>
      </a:accent5>
      <a:accent6>
        <a:srgbClr val="48484A"/>
      </a:accent6>
      <a:hlink>
        <a:srgbClr val="3DB7E4"/>
      </a:hlink>
      <a:folHlink>
        <a:srgbClr val="C2DE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5188</TotalTime>
  <Words>1308</Words>
  <Application>Microsoft Office PowerPoint</Application>
  <PresentationFormat>On-screen Show (4:3)</PresentationFormat>
  <Paragraphs>193</Paragraphs>
  <Slides>14</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2" baseType="lpstr">
      <vt:lpstr>Arial</vt:lpstr>
      <vt:lpstr>Calibri</vt:lpstr>
      <vt:lpstr>Cambria</vt:lpstr>
      <vt:lpstr>Garamond</vt:lpstr>
      <vt:lpstr>Noto Sans Symbols</vt:lpstr>
      <vt:lpstr>Blank</vt:lpstr>
      <vt:lpstr>Worksheet</vt:lpstr>
      <vt:lpstr>Microsoft Excel 97-2003 Worksheet</vt:lpstr>
      <vt:lpstr>PowerPoint Presentation</vt:lpstr>
      <vt:lpstr>Agenda</vt:lpstr>
      <vt:lpstr>Executive Summary</vt:lpstr>
      <vt:lpstr>Dollar General</vt:lpstr>
      <vt:lpstr>Industry Overview</vt:lpstr>
      <vt:lpstr>Risks and Mitigants</vt:lpstr>
      <vt:lpstr>Public Comparables</vt:lpstr>
      <vt:lpstr>Precedent Transactions</vt:lpstr>
      <vt:lpstr>Revenue Build</vt:lpstr>
      <vt:lpstr>DCF Assumptions</vt:lpstr>
      <vt:lpstr>Valuation</vt:lpstr>
      <vt:lpstr>Conclusion</vt:lpstr>
      <vt:lpstr>Appendix</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Dollar General Corporation</dc:title>
  <dc:creator>Trading Floor User</dc:creator>
  <cp:lastModifiedBy>Jiang, Wei</cp:lastModifiedBy>
  <cp:revision>121</cp:revision>
  <dcterms:modified xsi:type="dcterms:W3CDTF">2019-12-11T05:13:18Z</dcterms:modified>
</cp:coreProperties>
</file>